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6"/>
    <p:sldMasterId id="214748369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embeddedFontLst>
    <p:embeddedFont>
      <p:font typeface="DM Sans Medium"/>
      <p:regular r:id="rId39"/>
      <p:bold r:id="rId40"/>
      <p:italic r:id="rId41"/>
      <p:boldItalic r:id="rId42"/>
    </p:embeddedFont>
    <p:embeddedFont>
      <p:font typeface="Pacifico"/>
      <p:regular r:id="rId43"/>
    </p:embeddedFont>
    <p:embeddedFont>
      <p:font typeface="Merriweather"/>
      <p:regular r:id="rId44"/>
      <p:bold r:id="rId45"/>
      <p:italic r:id="rId46"/>
      <p:boldItalic r:id="rId47"/>
    </p:embeddedFont>
    <p:embeddedFont>
      <p:font typeface="DM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enjamin Chen H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9C8A06-ABDA-447D-8812-171D45121B86}">
  <a:tblStyle styleId="{CB9C8A06-ABDA-447D-8812-171D45121B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Medium-bold.fntdata"/><Relationship Id="rId42" Type="http://schemas.openxmlformats.org/officeDocument/2006/relationships/font" Target="fonts/DMSansMedium-boldItalic.fntdata"/><Relationship Id="rId41" Type="http://schemas.openxmlformats.org/officeDocument/2006/relationships/font" Target="fonts/DMSansMedium-italic.fntdata"/><Relationship Id="rId44" Type="http://schemas.openxmlformats.org/officeDocument/2006/relationships/font" Target="fonts/Merriweather-regular.fntdata"/><Relationship Id="rId43" Type="http://schemas.openxmlformats.org/officeDocument/2006/relationships/font" Target="fonts/Pacifico-regular.fntdata"/><Relationship Id="rId46" Type="http://schemas.openxmlformats.org/officeDocument/2006/relationships/font" Target="fonts/Merriweather-italic.fntdata"/><Relationship Id="rId45"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DMSans-regular.fntdata"/><Relationship Id="rId47" Type="http://schemas.openxmlformats.org/officeDocument/2006/relationships/font" Target="fonts/Merriweather-boldItalic.fntdata"/><Relationship Id="rId49" Type="http://schemas.openxmlformats.org/officeDocument/2006/relationships/font" Target="fonts/DMSans-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DMSansMedium-regular.fntdata"/><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DMSans-boldItalic.fntdata"/><Relationship Id="rId50" Type="http://schemas.openxmlformats.org/officeDocument/2006/relationships/font" Target="fonts/DMSans-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01T04:02:09.194">
    <p:pos x="2926" y="35"/>
    <p:text>not sure how to make this easier to view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e1d9ef5d2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e1d9ef5d2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AUTHOR: ADAM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Imagine rushing through a crowded airport only to arrive at your gate and discover that your flight has been delayed. Flight delays represent a persistent and disruptive challenge in air travel, adversely affecting travelers' experiences worldwide.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Given the substantial volume of data generated by air traffic operations, this project aims to address the challenge by developing a flight delay prediction model within a distributed framework.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 before we cover the components of the project in more detail let’s first meet the team behind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6295c32d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46295c32d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SEBASTIAN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46295c32d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46295c32d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class </a:t>
            </a:r>
            <a:r>
              <a:rPr lang="en"/>
              <a:t>imbalance</a:t>
            </a:r>
            <a:r>
              <a:rPr lang="en"/>
              <a:t> from 2-class classification versus 3-class classification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SEBASTIAN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46295c32d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46295c32d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SEBASTIAN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3e32b737b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3e32b737b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4635a280e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4635a280e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KENNETH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e1d9ef5d2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3e1d9ef5d2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KENNETH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4635a280e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4635a280e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KENNETH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4635a280e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4635a280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BEN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Once we finished preprocessing and one-hot encoding, our feature space exploded to over 13,000 features. </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Clearly, not all of these would be helpful for our model, and using all of them would introduce noise, overfitting, and unnecessary computation.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we applied LASSO, or L1 regularization, with logistic regression. LASSO helps by shrinking the coefficients of less relevant features close to zero.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a result, we were able to narrow down our feature set dramatically.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can see in the lower left the numeric and time-related features that remained.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Some interesting points to note regarding our remaining categorical columns was that origin information seemed way more influential over destination information,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among the categorical weather features, overcast cloudy days seemed to be most relevant to delays, which aligns with our intuition.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reduced feature space helped us streamline our workflow and slightly improved generalization.</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3e32b737b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3e32b737b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BEN</a:t>
            </a:r>
            <a:endParaRPr/>
          </a:p>
          <a:p>
            <a:pPr indent="0" lvl="0" marL="0" rtl="0" algn="l">
              <a:spcBef>
                <a:spcPts val="0"/>
              </a:spcBef>
              <a:spcAft>
                <a:spcPts val="0"/>
              </a:spcAft>
              <a:buNone/>
            </a:pPr>
            <a:r>
              <a:t/>
            </a:r>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As described in our preprocessing, our ML pipeline not only had to train a model, but also handled messy data, temporal patterns, and categorical variables.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broke the pipeline down into seven key stages: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Data Loading &amp; Cleaning included dropping high null count features.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Feature Engineering included creating time-based variables and weather indicators.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Time-Based Cross-Validation was used on blocked folds in the training set to avoid information leakage.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Feature Scaling &amp; Transformation stage applied scaling and encoding for features.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Model Training with Hyperparameter Tuning is where grid search across our models was done.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 Final Model Integration, our selected model is bundled with the previous stages into a unified PipelineModel.</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Finally, in Evaluation, We track model performance using metrics like F1 score.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pipeline implementation for our logistic regression model can be seen in the diagram, but the other models we tested follow the same flow.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However, our pipelines often seem to take several hours to complete all stages, so we will also aim to explore more performance optimizations.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664bc0c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664bc0c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BEN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6295c32d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46295c32d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ADAM</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team is made up of 6 members. We have Sebastian, Kenneth, Benjamin, Edgar, Kent, and </a:t>
            </a:r>
            <a:r>
              <a:rPr lang="en">
                <a:solidFill>
                  <a:schemeClr val="dk1"/>
                </a:solidFill>
              </a:rPr>
              <a:t>myself</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4664bc0c3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4664bc0c3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AUTHOR: BEN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Let me highlight a few implementation details that were especially important in our pipeline workflow:</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 built custom transformers to streamline feature engineering.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These </a:t>
            </a:r>
            <a:r>
              <a:rPr lang="en">
                <a:solidFill>
                  <a:schemeClr val="dk1"/>
                </a:solidFill>
              </a:rPr>
              <a:t>help perform the preprocessing described by Kenneth earlier</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 also carefully handled time-based splits for cross-validation. Kent will cover this in more detail in the next section,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but instead of random shuffling, we used blocked cross-validation to ensure that each train and test split respected chronological order.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our models to use the processed data: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Categorical features went through string indexing or one-hot encoding.</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Temporal features were cyclically encoded.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Numerical features were scaled using the RobustScaler, which is less sensitive to outliers compared to standard scaling.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Overall, these engineering and modeling choices helped us build a robust foundation that respects the nature of the data.</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3e32b737b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3e32b737b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Handing it over to Kent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3e32b737b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3e32b737b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Speaker</a:t>
            </a:r>
            <a:r>
              <a:rPr b="1" lang="en"/>
              <a:t> Notes (Kent):</a:t>
            </a:r>
            <a:br>
              <a:rPr lang="en"/>
            </a:br>
            <a:br>
              <a:rPr lang="en"/>
            </a:br>
            <a:r>
              <a:rPr lang="en">
                <a:solidFill>
                  <a:schemeClr val="dk1"/>
                </a:solidFill>
              </a:rPr>
              <a:t>I am want to talk about the rationale behind using cross-validation in our project.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we have </a:t>
            </a:r>
            <a:r>
              <a:rPr b="1" lang="en">
                <a:solidFill>
                  <a:schemeClr val="dk1"/>
                </a:solidFill>
              </a:rPr>
              <a:t>Why Cross-Validation?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 determine what are the optimal </a:t>
            </a:r>
            <a:r>
              <a:rPr lang="en">
                <a:solidFill>
                  <a:schemeClr val="dk1"/>
                </a:solidFill>
              </a:rPr>
              <a:t>hyperparameters for our models, and also </a:t>
            </a:r>
            <a:r>
              <a:rPr lang="en">
                <a:solidFill>
                  <a:schemeClr val="dk1"/>
                </a:solidFill>
              </a:rPr>
              <a:t> to </a:t>
            </a:r>
            <a:r>
              <a:rPr lang="en">
                <a:solidFill>
                  <a:schemeClr val="dk1"/>
                </a:solidFill>
              </a:rPr>
              <a:t>evaluate</a:t>
            </a:r>
            <a:r>
              <a:rPr lang="en">
                <a:solidFill>
                  <a:schemeClr val="dk1"/>
                </a:solidFill>
              </a:rPr>
              <a:t> our </a:t>
            </a:r>
            <a:r>
              <a:rPr lang="en">
                <a:solidFill>
                  <a:schemeClr val="dk1"/>
                </a:solidFill>
              </a:rPr>
              <a:t>model performance </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Testing on diverse data segments minimizes overfitting and improves the model’s ability to generalize.</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Since our data can be </a:t>
            </a:r>
            <a:r>
              <a:rPr lang="en">
                <a:solidFill>
                  <a:schemeClr val="dk1"/>
                </a:solidFill>
              </a:rPr>
              <a:t>considered </a:t>
            </a:r>
            <a:r>
              <a:rPr lang="en">
                <a:solidFill>
                  <a:schemeClr val="dk1"/>
                </a:solidFill>
              </a:rPr>
              <a:t>time-dependent, we need cross-validation methods that respect the chronological order. We can consider two main approaches: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Rolling (Expanding Window) CV:</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training set gradually grows with time, and the validation set always immediately follows.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However due to the overlapping windows, information from the future could be leak into training, potentially overestimating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Blocked (Non-Overlapping) CV:</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Data is split into distinct, non-overlapping folds with a gap (margin) between the training and validation sets.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approach ensures that no data point is used both as a predictor and as a target, strictly preserving the chronological order and preventing leakage.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our Project, we choose </a:t>
            </a:r>
            <a:r>
              <a:rPr b="1" lang="en">
                <a:solidFill>
                  <a:schemeClr val="dk1"/>
                </a:solidFill>
              </a:rPr>
              <a:t>Blocked Cross-Validation</a:t>
            </a:r>
            <a:r>
              <a:rPr lang="en">
                <a:solidFill>
                  <a:schemeClr val="dk1"/>
                </a:solidFill>
              </a:rPr>
              <a:t> over </a:t>
            </a:r>
            <a:r>
              <a:rPr b="1" lang="en">
                <a:solidFill>
                  <a:schemeClr val="dk1"/>
                </a:solidFill>
              </a:rPr>
              <a:t>Rolling Cross-Validation</a:t>
            </a:r>
            <a:r>
              <a:rPr lang="en">
                <a:solidFill>
                  <a:schemeClr val="dk1"/>
                </a:solidFill>
              </a:rPr>
              <a:t> not just </a:t>
            </a:r>
            <a:r>
              <a:rPr lang="en">
                <a:solidFill>
                  <a:schemeClr val="dk1"/>
                </a:solidFill>
              </a:rPr>
              <a:t>because</a:t>
            </a:r>
            <a:r>
              <a:rPr lang="en">
                <a:solidFill>
                  <a:schemeClr val="dk1"/>
                </a:solidFill>
              </a:rPr>
              <a:t> it prevents data leakage, but </a:t>
            </a:r>
            <a:r>
              <a:rPr lang="en">
                <a:solidFill>
                  <a:schemeClr val="dk1"/>
                </a:solidFill>
              </a:rPr>
              <a:t>because</a:t>
            </a:r>
            <a:r>
              <a:rPr lang="en">
                <a:solidFill>
                  <a:schemeClr val="dk1"/>
                </a:solidFill>
              </a:rPr>
              <a:t> it is more computationally efficient. Unlike Rolling CV, where the training window continuously expands, Blocked CV uses fixed-size windows, which reducing processing overhead.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3e32b737b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3e32b737b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 (Kent):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cross-validation process in our project can be outlined in three key steps: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Step 1: Data Partitioning</a:t>
            </a:r>
            <a:br>
              <a:rPr b="1" lang="en">
                <a:solidFill>
                  <a:schemeClr val="dk1"/>
                </a:solidFill>
              </a:rPr>
            </a:br>
            <a:r>
              <a:rPr lang="en">
                <a:solidFill>
                  <a:schemeClr val="dk1"/>
                </a:solidFill>
              </a:rPr>
              <a:t>We begin by using the first three quarters of our 12-month dataset, applying Blocked Cross-Validation to create non-overlapping folds while preserving the chronological order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2: Custom Cross-Validation Setup</a:t>
            </a:r>
            <a:br>
              <a:rPr b="1" lang="en">
                <a:solidFill>
                  <a:schemeClr val="dk1"/>
                </a:solidFill>
              </a:rPr>
            </a:br>
            <a:r>
              <a:rPr lang="en">
                <a:solidFill>
                  <a:schemeClr val="dk1"/>
                </a:solidFill>
              </a:rPr>
              <a:t> Next, we implement a custom cross-validation class. This class lets us specify important parameters such as: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number of folds,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training ratio for each fold,</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model to be used along with a hyperparameter grid, and</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evaluation metrics.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Also, when an instance of this class is initialized, a RobustScaler is automatically fit on each fold’s training subset and then applied to both the training and test data.</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Step 3: Training &amp; Evaluation</a:t>
            </a:r>
            <a:br>
              <a:rPr b="1" lang="en">
                <a:solidFill>
                  <a:schemeClr val="dk1"/>
                </a:solidFill>
              </a:rPr>
            </a:br>
            <a:r>
              <a:rPr lang="en">
                <a:solidFill>
                  <a:schemeClr val="dk1"/>
                </a:solidFill>
              </a:rPr>
              <a:t> In the final step, for each fold:</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split the data into training and test sets based on our defined ratio.</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each hyperparameter combination in our grid, the model is trained on the training set and evaluated on the test set concurrently for each fold.</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compute evaluation metrics like F1-score and accuracy for each fold and for each </a:t>
            </a:r>
            <a:r>
              <a:rPr lang="en">
                <a:solidFill>
                  <a:schemeClr val="dk1"/>
                </a:solidFill>
              </a:rPr>
              <a:t>hyperparameter</a:t>
            </a:r>
            <a:r>
              <a:rPr lang="en">
                <a:solidFill>
                  <a:schemeClr val="dk1"/>
                </a:solidFill>
              </a:rPr>
              <a:t> combination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computing metrics for each fold and every hyperparameter combination, we average these scores across folds to identify the best-performing combination.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select the best hyperparameter combination based on the primary metric specified by the user.</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other words, the user defines which metric is most important, and we choose the parameter set that achieves the highest score for that metric.</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optimal hyperparameters are then used to train a final model on the complete three-quarter training dataset (processed as a whole), which is subsequently used to make predictions on the test data (the last quarter).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3e32b737b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3e32b737b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Speaker Notes (Kent)</a:t>
            </a:r>
            <a:r>
              <a:rPr lang="en"/>
              <a:t>:</a:t>
            </a:r>
            <a:br>
              <a:rPr lang="en"/>
            </a:br>
            <a:br>
              <a:rPr lang="en"/>
            </a:br>
            <a:r>
              <a:rPr lang="en">
                <a:solidFill>
                  <a:schemeClr val="dk1"/>
                </a:solidFill>
              </a:rPr>
              <a:t>So in terms of the metrics that we will be using to evaluate our model and determine the optimal hyperparameters in our cross-validation phase, we have: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Accuracy:</a:t>
            </a:r>
            <a:br>
              <a:rPr b="1" lang="en">
                <a:solidFill>
                  <a:schemeClr val="dk1"/>
                </a:solidFill>
              </a:rPr>
            </a:br>
            <a:r>
              <a:rPr lang="en">
                <a:solidFill>
                  <a:schemeClr val="dk1"/>
                </a:solidFill>
              </a:rPr>
              <a:t>Measures the overall correctness of our model's predictions..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Weighted Precision:</a:t>
            </a:r>
            <a:br>
              <a:rPr b="1" lang="en">
                <a:solidFill>
                  <a:schemeClr val="dk1"/>
                </a:solidFill>
              </a:rPr>
            </a:br>
            <a:r>
              <a:rPr lang="en">
                <a:solidFill>
                  <a:schemeClr val="dk1"/>
                </a:solidFill>
              </a:rPr>
              <a:t> Computes precision for each class (early, on-time, delayed) and averages them using class frequency weights to address imbalance.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Weighted Recall:</a:t>
            </a:r>
            <a:br>
              <a:rPr b="1" lang="en">
                <a:solidFill>
                  <a:schemeClr val="dk1"/>
                </a:solidFill>
              </a:rPr>
            </a:br>
            <a:r>
              <a:rPr lang="en">
                <a:solidFill>
                  <a:schemeClr val="dk1"/>
                </a:solidFill>
              </a:rPr>
              <a:t> Calculates the proportion of actual positives correctly identified for each class and averages these values with weights based on class sizes.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F1 Score:</a:t>
            </a:r>
            <a:br>
              <a:rPr b="1" lang="en">
                <a:solidFill>
                  <a:schemeClr val="dk1"/>
                </a:solidFill>
              </a:rPr>
            </a:br>
            <a:r>
              <a:rPr lang="en">
                <a:solidFill>
                  <a:schemeClr val="dk1"/>
                </a:solidFill>
              </a:rPr>
              <a:t> The harmonic mean of precision and recall, averaged across classes to provide a balanced measure of model performance.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3e32b737b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3e32b737b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EDGAR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7316192e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47316192e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EDGAR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47316192e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47316192e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EDGAR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47316192e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47316192e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EDGAR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3e32b737b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3e32b737b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46295c32d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46295c32d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ADAM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Today, we’ll first start by covering some of the complexities of the problem while also talking through some of the </a:t>
            </a:r>
            <a:r>
              <a:rPr lang="en">
                <a:solidFill>
                  <a:schemeClr val="dk1"/>
                </a:solidFill>
              </a:rPr>
              <a:t>potential</a:t>
            </a:r>
            <a:r>
              <a:rPr lang="en">
                <a:solidFill>
                  <a:schemeClr val="dk1"/>
                </a:solidFill>
              </a:rPr>
              <a:t> business implications of enhancing overall travel reliability.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we’ll discuss the data sources– along the way, highlighting how we've used our understanding of the domain to help inform our exploratory data analysis.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Following that, we will outline our preprocessing pipeline and discuss our approach to validating model efficacy using Time Series Cross Validation.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Lastly, we will present detailed model results.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4635a280e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4635a280e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ADAM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dk1"/>
                </a:solidFill>
              </a:rPr>
              <a:t>As Edgar just mentioned, our best model was Logistic Regression with L2 regularization. </a:t>
            </a:r>
            <a:endParaRPr>
              <a:solidFill>
                <a:schemeClr val="dk1"/>
              </a:solidFill>
            </a:endParaRPr>
          </a:p>
          <a:p>
            <a:pPr indent="-298450" lvl="0" marL="457200" rtl="0" algn="l">
              <a:spcBef>
                <a:spcPts val="0"/>
              </a:spcBef>
              <a:spcAft>
                <a:spcPts val="0"/>
              </a:spcAft>
              <a:buSzPts val="1100"/>
              <a:buChar char="-"/>
            </a:pPr>
            <a:r>
              <a:rPr lang="en">
                <a:solidFill>
                  <a:schemeClr val="dk1"/>
                </a:solidFill>
              </a:rPr>
              <a:t>The overall F1 score performance was .537, suggesting that we have moderate predictive ability. This gives us many opportunities for improvement.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the next phase we are looking to do a few things to improve upon on our current solution: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First, we’d like to see if we can extract more predictive information </a:t>
            </a:r>
            <a:r>
              <a:rPr lang="en">
                <a:solidFill>
                  <a:schemeClr val="dk1"/>
                </a:solidFill>
              </a:rPr>
              <a:t>through</a:t>
            </a:r>
            <a:r>
              <a:rPr lang="en">
                <a:solidFill>
                  <a:schemeClr val="dk1"/>
                </a:solidFill>
              </a:rPr>
              <a:t> different feature engineering techniques: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To start, we’d like to experiment with different transformations of geographic features - specifically using </a:t>
            </a:r>
            <a:r>
              <a:rPr lang="en">
                <a:solidFill>
                  <a:schemeClr val="dk1"/>
                </a:solidFill>
              </a:rPr>
              <a:t>pagerank</a:t>
            </a:r>
            <a:r>
              <a:rPr lang="en">
                <a:solidFill>
                  <a:schemeClr val="dk1"/>
                </a:solidFill>
              </a:rPr>
              <a:t> to rank departure and arrival locations.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Additionally</a:t>
            </a:r>
            <a:r>
              <a:rPr lang="en">
                <a:solidFill>
                  <a:schemeClr val="dk1"/>
                </a:solidFill>
              </a:rPr>
              <a:t>, we’re reviewing how different imputation techniques might improve performance.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Lastly, we’d like implement PCA to reduce our vector space.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Outside of engineering new features, we’d like to test out SMOTE as a way to handle our </a:t>
            </a:r>
            <a:r>
              <a:rPr lang="en">
                <a:solidFill>
                  <a:schemeClr val="dk1"/>
                </a:solidFill>
              </a:rPr>
              <a:t>imbalanced</a:t>
            </a:r>
            <a:r>
              <a:rPr lang="en">
                <a:solidFill>
                  <a:schemeClr val="dk1"/>
                </a:solidFill>
              </a:rPr>
              <a:t> classes better.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As a final way to improve performance, we’re exploring new algorithms - </a:t>
            </a:r>
            <a:r>
              <a:rPr lang="en">
                <a:solidFill>
                  <a:schemeClr val="dk1"/>
                </a:solidFill>
              </a:rPr>
              <a:t>specifically</a:t>
            </a:r>
            <a:r>
              <a:rPr lang="en">
                <a:solidFill>
                  <a:schemeClr val="dk1"/>
                </a:solidFill>
              </a:rPr>
              <a:t>, we’d like to implement a </a:t>
            </a:r>
            <a:r>
              <a:rPr lang="en">
                <a:solidFill>
                  <a:schemeClr val="dk1"/>
                </a:solidFill>
              </a:rPr>
              <a:t>neural</a:t>
            </a:r>
            <a:r>
              <a:rPr lang="en">
                <a:solidFill>
                  <a:schemeClr val="dk1"/>
                </a:solidFill>
              </a:rPr>
              <a:t> </a:t>
            </a:r>
            <a:r>
              <a:rPr lang="en">
                <a:solidFill>
                  <a:schemeClr val="dk1"/>
                </a:solidFill>
              </a:rPr>
              <a:t>network to determine if we can capture more of the complexities in the data.</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e27a50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3e27a50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ADAM</a:t>
            </a:r>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Air travel operates within a highly complex system and requires precise synchronization across many interconnected activities. This intricate logistical network coordinates approximately 45,000 flights and manages 2.9 million passengers daily. Within this environment, accurately predicting flight delays holds substantial value.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airlines, the ability to anticipate delays improves the efficiency of their operations by allowing proactive management of crews, gate assignments, and ground resources –  minimizing disruptions and optimizing resource allocation.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passengers, timely predictions regarding delays significantly improve customer satisfaction since it allows travelers to plan effectively, reduce stress, and manage their expectations accordingly.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4635a280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4635a280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ADAM</a:t>
            </a:r>
            <a:endParaRPr/>
          </a:p>
          <a:p>
            <a:pPr indent="0" lvl="0" marL="0" rtl="0" algn="l">
              <a:spcBef>
                <a:spcPts val="0"/>
              </a:spcBef>
              <a:spcAft>
                <a:spcPts val="0"/>
              </a:spcAft>
              <a:buNone/>
            </a:pPr>
            <a:r>
              <a:t/>
            </a:r>
            <a:endParaRPr/>
          </a:p>
          <a:p>
            <a:pPr indent="-298450" lvl="0" marL="457200" rtl="0" algn="l">
              <a:lnSpc>
                <a:spcPct val="115000"/>
              </a:lnSpc>
              <a:spcBef>
                <a:spcPts val="1200"/>
              </a:spcBef>
              <a:spcAft>
                <a:spcPts val="0"/>
              </a:spcAft>
              <a:buSzPts val="1100"/>
              <a:buChar char="-"/>
            </a:pPr>
            <a:r>
              <a:rPr lang="en"/>
              <a:t>Leveraging flight data sourced from the U.S. Department of Transportation, in combination with meteorological data obtained from NOAA, we set out to </a:t>
            </a:r>
            <a:r>
              <a:rPr lang="en">
                <a:solidFill>
                  <a:schemeClr val="dk1"/>
                </a:solidFill>
              </a:rPr>
              <a:t>accurately anticipate departure times by</a:t>
            </a:r>
            <a:r>
              <a:rPr lang="en"/>
              <a:t> developing a predictive classification model to determine whether a flight departure will occur early, on-time, or be delayed. </a:t>
            </a:r>
            <a:endParaRPr/>
          </a:p>
          <a:p>
            <a:pPr indent="-298450" lvl="0" marL="457200" rtl="0" algn="l">
              <a:lnSpc>
                <a:spcPct val="115000"/>
              </a:lnSpc>
              <a:spcBef>
                <a:spcPts val="0"/>
              </a:spcBef>
              <a:spcAft>
                <a:spcPts val="0"/>
              </a:spcAft>
              <a:buSzPts val="1100"/>
              <a:buChar char="-"/>
            </a:pPr>
            <a:r>
              <a:rPr lang="en"/>
              <a:t>We believe this can provide value in many ways:</a:t>
            </a:r>
            <a:endParaRPr/>
          </a:p>
          <a:p>
            <a:pPr indent="-298450" lvl="1" marL="914400" rtl="0" algn="l">
              <a:lnSpc>
                <a:spcPct val="115000"/>
              </a:lnSpc>
              <a:spcBef>
                <a:spcPts val="0"/>
              </a:spcBef>
              <a:spcAft>
                <a:spcPts val="0"/>
              </a:spcAft>
              <a:buSzPts val="1100"/>
              <a:buChar char="-"/>
            </a:pPr>
            <a:r>
              <a:rPr lang="en"/>
              <a:t>With the results of early predictions we enable airport operations crews and airlines to proactively optimize maintenance schedules, cleaning routines, and air-traffic management, significantly enhancing operational efficiency. </a:t>
            </a:r>
            <a:endParaRPr/>
          </a:p>
          <a:p>
            <a:pPr indent="-298450" lvl="1" marL="914400" rtl="0" algn="l">
              <a:lnSpc>
                <a:spcPct val="115000"/>
              </a:lnSpc>
              <a:spcBef>
                <a:spcPts val="0"/>
              </a:spcBef>
              <a:spcAft>
                <a:spcPts val="0"/>
              </a:spcAft>
              <a:buSzPts val="1100"/>
              <a:buChar char="-"/>
            </a:pPr>
            <a:r>
              <a:rPr lang="en"/>
              <a:t>Similarly, accurately forecasting delayed departures provides passengers and airline staff critical insights, allowing them to plan accordingly and minimize disruptions to travel plans.</a:t>
            </a:r>
            <a:endParaRPr/>
          </a:p>
          <a:p>
            <a:pPr indent="-298450" lvl="0" marL="457200" rtl="0" algn="l">
              <a:lnSpc>
                <a:spcPct val="115000"/>
              </a:lnSpc>
              <a:spcBef>
                <a:spcPts val="0"/>
              </a:spcBef>
              <a:spcAft>
                <a:spcPts val="0"/>
              </a:spcAft>
              <a:buSzPts val="1100"/>
              <a:buChar char="-"/>
            </a:pPr>
            <a:r>
              <a:rPr lang="en"/>
              <a:t>With both the goal and value of our project in mind, I am now going to pass it off to </a:t>
            </a:r>
            <a:r>
              <a:rPr lang="en"/>
              <a:t>Sebastian</a:t>
            </a:r>
            <a:r>
              <a:rPr lang="en"/>
              <a:t> to </a:t>
            </a:r>
            <a:r>
              <a:rPr lang="en"/>
              <a:t>talk in more detail about how we systematically explored the datasets.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e32b737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e32b737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3e1d9ef5d2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3e1d9ef5d2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 SEBASTIAN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6295c32d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46295c32d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SEBASTIAN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46295c32d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46295c32d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AUTHOR: SEBASTIAN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78" name="Google Shape;178;p35"/>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79" name="Google Shape;179;p35"/>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0" name="Google Shape;180;p35"/>
          <p:cNvSpPr/>
          <p:nvPr>
            <p:ph idx="3" type="pic"/>
          </p:nvPr>
        </p:nvSpPr>
        <p:spPr>
          <a:xfrm>
            <a:off x="4437578" y="2171250"/>
            <a:ext cx="4509600" cy="2775600"/>
          </a:xfrm>
          <a:prstGeom prst="round2DiagRect">
            <a:avLst>
              <a:gd fmla="val 16667" name="adj1"/>
              <a:gd fmla="val 0" name="adj2"/>
            </a:avLst>
          </a:prstGeom>
          <a:noFill/>
          <a:ln>
            <a:noFill/>
          </a:ln>
        </p:spPr>
      </p:sp>
      <p:sp>
        <p:nvSpPr>
          <p:cNvPr id="181" name="Google Shape;181;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2" name="Shape 182"/>
        <p:cNvGrpSpPr/>
        <p:nvPr/>
      </p:nvGrpSpPr>
      <p:grpSpPr>
        <a:xfrm>
          <a:off x="0" y="0"/>
          <a:ext cx="0" cy="0"/>
          <a:chOff x="0" y="0"/>
          <a:chExt cx="0" cy="0"/>
        </a:xfrm>
      </p:grpSpPr>
      <p:sp>
        <p:nvSpPr>
          <p:cNvPr id="183" name="Google Shape;183;p36"/>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6"/>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36"/>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8" name="Google Shape;188;p36"/>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9" name="Google Shape;189;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0" name="Google Shape;190;p36"/>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94" name="Google Shape;194;p3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5" name="Google Shape;195;p3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96" name="Shape 196"/>
        <p:cNvGrpSpPr/>
        <p:nvPr/>
      </p:nvGrpSpPr>
      <p:grpSpPr>
        <a:xfrm>
          <a:off x="0" y="0"/>
          <a:ext cx="0" cy="0"/>
          <a:chOff x="0" y="0"/>
          <a:chExt cx="0" cy="0"/>
        </a:xfrm>
      </p:grpSpPr>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99" name="Google Shape;199;p38"/>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0" name="Google Shape;200;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1" name="Shape 201"/>
        <p:cNvGrpSpPr/>
        <p:nvPr/>
      </p:nvGrpSpPr>
      <p:grpSpPr>
        <a:xfrm>
          <a:off x="0" y="0"/>
          <a:ext cx="0" cy="0"/>
          <a:chOff x="0" y="0"/>
          <a:chExt cx="0" cy="0"/>
        </a:xfrm>
      </p:grpSpPr>
      <p:sp>
        <p:nvSpPr>
          <p:cNvPr id="202" name="Google Shape;202;p3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3" name="Google Shape;203;p3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04" name="Google Shape;2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p:nvPr>
            <p:ph idx="2" type="pic"/>
          </p:nvPr>
        </p:nvSpPr>
        <p:spPr>
          <a:xfrm>
            <a:off x="3726325" y="669925"/>
            <a:ext cx="5220900" cy="4276800"/>
          </a:xfrm>
          <a:prstGeom prst="round2DiagRect">
            <a:avLst>
              <a:gd fmla="val 16667" name="adj1"/>
              <a:gd fmla="val 0" name="adj2"/>
            </a:avLst>
          </a:prstGeom>
          <a:noFill/>
          <a:ln>
            <a:noFill/>
          </a:ln>
        </p:spPr>
      </p:sp>
      <p:sp>
        <p:nvSpPr>
          <p:cNvPr id="206" name="Google Shape;206;p3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7" name="Google Shape;207;p3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0" name="Google Shape;210;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p:nvPr>
            <p:ph idx="2" type="pic"/>
          </p:nvPr>
        </p:nvSpPr>
        <p:spPr>
          <a:xfrm>
            <a:off x="3726325" y="669925"/>
            <a:ext cx="5220900" cy="4276800"/>
          </a:xfrm>
          <a:prstGeom prst="round2DiagRect">
            <a:avLst>
              <a:gd fmla="val 16667" name="adj1"/>
              <a:gd fmla="val 0" name="adj2"/>
            </a:avLst>
          </a:prstGeom>
          <a:noFill/>
          <a:ln>
            <a:noFill/>
          </a:ln>
        </p:spPr>
      </p:sp>
      <p:sp>
        <p:nvSpPr>
          <p:cNvPr id="213" name="Google Shape;213;p40"/>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14" name="Google Shape;214;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15" name="Google Shape;215;p4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16" name="Shape 216"/>
        <p:cNvGrpSpPr/>
        <p:nvPr/>
      </p:nvGrpSpPr>
      <p:grpSpPr>
        <a:xfrm>
          <a:off x="0" y="0"/>
          <a:ext cx="0" cy="0"/>
          <a:chOff x="0" y="0"/>
          <a:chExt cx="0" cy="0"/>
        </a:xfrm>
      </p:grpSpPr>
      <p:sp>
        <p:nvSpPr>
          <p:cNvPr id="217" name="Google Shape;217;p41"/>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0" name="Google Shape;220;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1" name="Google Shape;221;p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2" name="Google Shape;222;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3" name="Shape 223"/>
        <p:cNvGrpSpPr/>
        <p:nvPr/>
      </p:nvGrpSpPr>
      <p:grpSpPr>
        <a:xfrm>
          <a:off x="0" y="0"/>
          <a:ext cx="0" cy="0"/>
          <a:chOff x="0" y="0"/>
          <a:chExt cx="0" cy="0"/>
        </a:xfrm>
      </p:grpSpPr>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6" name="Google Shape;226;p42"/>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7" name="Google Shape;227;p42"/>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28" name="Google Shape;228;p42"/>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9" name="Google Shape;229;p42"/>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0" name="Google Shape;230;p42"/>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1" name="Google Shape;231;p42"/>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2"/>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2"/>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2"/>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2"/>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2"/>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2"/>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2"/>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2"/>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2"/>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2"/>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2"/>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2"/>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2"/>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2"/>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2"/>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2"/>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2"/>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2"/>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2"/>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2"/>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2"/>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3" name="Google Shape;253;p42"/>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57" name="Google Shape;257;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3.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04</a:t>
            </a:r>
            <a:r>
              <a:rPr lang="en"/>
              <a:t>.01.25</a:t>
            </a:r>
            <a:endParaRPr/>
          </a:p>
        </p:txBody>
      </p:sp>
      <p:sp>
        <p:nvSpPr>
          <p:cNvPr id="263" name="Google Shape;263;p44"/>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50"/>
              <a:t>Phase 2:</a:t>
            </a:r>
            <a:endParaRPr sz="5050"/>
          </a:p>
          <a:p>
            <a:pPr indent="0" lvl="0" marL="0" rtl="0" algn="l">
              <a:spcBef>
                <a:spcPts val="0"/>
              </a:spcBef>
              <a:spcAft>
                <a:spcPts val="0"/>
              </a:spcAft>
              <a:buNone/>
            </a:pPr>
            <a:r>
              <a:rPr lang="en" sz="5050"/>
              <a:t>Flight Delay Prediction</a:t>
            </a:r>
            <a:endParaRPr sz="5050"/>
          </a:p>
        </p:txBody>
      </p:sp>
      <p:sp>
        <p:nvSpPr>
          <p:cNvPr id="264" name="Google Shape;264;p44"/>
          <p:cNvSpPr txBox="1"/>
          <p:nvPr>
            <p:ph idx="2" type="subTitle"/>
          </p:nvPr>
        </p:nvSpPr>
        <p:spPr>
          <a:xfrm>
            <a:off x="196950" y="2171250"/>
            <a:ext cx="3986700" cy="19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3, TEAM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Members: Sebastian Rosales, Kenneth Hahn, Benjamin He, </a:t>
            </a:r>
            <a:endParaRPr/>
          </a:p>
          <a:p>
            <a:pPr indent="0" lvl="0" marL="0" rtl="0" algn="l">
              <a:spcBef>
                <a:spcPts val="0"/>
              </a:spcBef>
              <a:spcAft>
                <a:spcPts val="0"/>
              </a:spcAft>
              <a:buNone/>
            </a:pPr>
            <a:r>
              <a:rPr lang="en"/>
              <a:t>Edgar Munoz, Adam Perez, </a:t>
            </a:r>
            <a:endParaRPr/>
          </a:p>
          <a:p>
            <a:pPr indent="0" lvl="0" marL="0" rtl="0" algn="l">
              <a:spcBef>
                <a:spcPts val="0"/>
              </a:spcBef>
              <a:spcAft>
                <a:spcPts val="0"/>
              </a:spcAft>
              <a:buNone/>
            </a:pPr>
            <a:r>
              <a:rPr lang="en"/>
              <a:t>Kent Bourgoing</a:t>
            </a:r>
            <a:endParaRPr/>
          </a:p>
          <a:p>
            <a:pPr indent="0" lvl="0" marL="0" rtl="0" algn="l">
              <a:spcBef>
                <a:spcPts val="0"/>
              </a:spcBef>
              <a:spcAft>
                <a:spcPts val="0"/>
              </a:spcAft>
              <a:buNone/>
            </a:pPr>
            <a:r>
              <a:t/>
            </a:r>
            <a:endParaRPr/>
          </a:p>
        </p:txBody>
      </p:sp>
      <p:pic>
        <p:nvPicPr>
          <p:cNvPr id="265" name="Google Shape;265;p44"/>
          <p:cNvPicPr preferRelativeResize="0"/>
          <p:nvPr/>
        </p:nvPicPr>
        <p:blipFill>
          <a:blip r:embed="rId3">
            <a:alphaModFix/>
          </a:blip>
          <a:stretch>
            <a:fillRect/>
          </a:stretch>
        </p:blipFill>
        <p:spPr>
          <a:xfrm>
            <a:off x="4437575" y="2327525"/>
            <a:ext cx="4509600" cy="25366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Numerical Analysis</a:t>
            </a:r>
            <a:endParaRPr/>
          </a:p>
        </p:txBody>
      </p:sp>
      <p:sp>
        <p:nvSpPr>
          <p:cNvPr id="363" name="Google Shape;363;p53"/>
          <p:cNvSpPr txBox="1"/>
          <p:nvPr>
            <p:ph idx="1" type="body"/>
          </p:nvPr>
        </p:nvSpPr>
        <p:spPr>
          <a:xfrm>
            <a:off x="311700" y="1152475"/>
            <a:ext cx="4059900" cy="3416400"/>
          </a:xfrm>
          <a:prstGeom prst="rect">
            <a:avLst/>
          </a:prstGeom>
        </p:spPr>
        <p:txBody>
          <a:bodyPr anchorCtr="0" anchor="t" bIns="91425" lIns="91425" spcFirstLastPara="1" rIns="91425" wrap="square" tIns="91425">
            <a:normAutofit fontScale="92500"/>
          </a:bodyPr>
          <a:lstStyle/>
          <a:p>
            <a:pPr indent="-310832" lvl="0" marL="457200" rtl="0" algn="l">
              <a:lnSpc>
                <a:spcPct val="150000"/>
              </a:lnSpc>
              <a:spcBef>
                <a:spcPts val="0"/>
              </a:spcBef>
              <a:spcAft>
                <a:spcPts val="0"/>
              </a:spcAft>
              <a:buSzPct val="100000"/>
              <a:buChar char="●"/>
            </a:pPr>
            <a:r>
              <a:rPr lang="en" sz="1400"/>
              <a:t>Strong negative correlations:</a:t>
            </a:r>
            <a:endParaRPr sz="1400"/>
          </a:p>
          <a:p>
            <a:pPr indent="-310832" lvl="1" marL="914400" rtl="0" algn="l">
              <a:lnSpc>
                <a:spcPct val="150000"/>
              </a:lnSpc>
              <a:spcBef>
                <a:spcPts val="0"/>
              </a:spcBef>
              <a:spcAft>
                <a:spcPts val="0"/>
              </a:spcAft>
              <a:buSzPct val="100000"/>
              <a:buChar char="○"/>
            </a:pPr>
            <a:r>
              <a:rPr lang="en" sz="1400"/>
              <a:t>ELEVATION and HourlyStationPressure</a:t>
            </a:r>
            <a:endParaRPr sz="1400"/>
          </a:p>
          <a:p>
            <a:pPr indent="-310832" lvl="0" marL="457200" rtl="0" algn="l">
              <a:lnSpc>
                <a:spcPct val="150000"/>
              </a:lnSpc>
              <a:spcBef>
                <a:spcPts val="0"/>
              </a:spcBef>
              <a:spcAft>
                <a:spcPts val="0"/>
              </a:spcAft>
              <a:buSzPct val="100000"/>
              <a:buChar char="●"/>
            </a:pPr>
            <a:r>
              <a:rPr lang="en" sz="1400"/>
              <a:t>Strong positive correlations:</a:t>
            </a:r>
            <a:endParaRPr sz="1400"/>
          </a:p>
          <a:p>
            <a:pPr indent="-299085" lvl="1" marL="914400" rtl="0" algn="l">
              <a:lnSpc>
                <a:spcPct val="150000"/>
              </a:lnSpc>
              <a:spcBef>
                <a:spcPts val="0"/>
              </a:spcBef>
              <a:spcAft>
                <a:spcPts val="0"/>
              </a:spcAft>
              <a:buSzPct val="100000"/>
              <a:buChar char="○"/>
            </a:pPr>
            <a:r>
              <a:rPr lang="en" sz="1200"/>
              <a:t>DISTANCE and DISTANCE_GROUP</a:t>
            </a:r>
            <a:endParaRPr sz="1200"/>
          </a:p>
          <a:p>
            <a:pPr indent="-299085" lvl="1" marL="914400" rtl="0" algn="l">
              <a:lnSpc>
                <a:spcPct val="150000"/>
              </a:lnSpc>
              <a:spcBef>
                <a:spcPts val="0"/>
              </a:spcBef>
              <a:spcAft>
                <a:spcPts val="0"/>
              </a:spcAft>
              <a:buSzPct val="100000"/>
              <a:buChar char="○"/>
            </a:pPr>
            <a:r>
              <a:rPr lang="en" sz="1200"/>
              <a:t>HourlyAltimeterSetting and HourlySeaLevelPressure</a:t>
            </a:r>
            <a:endParaRPr sz="1200"/>
          </a:p>
          <a:p>
            <a:pPr indent="-299085" lvl="1" marL="914400" rtl="0" algn="l">
              <a:lnSpc>
                <a:spcPct val="150000"/>
              </a:lnSpc>
              <a:spcBef>
                <a:spcPts val="0"/>
              </a:spcBef>
              <a:spcAft>
                <a:spcPts val="0"/>
              </a:spcAft>
              <a:buSzPct val="100000"/>
              <a:buChar char="○"/>
            </a:pPr>
            <a:r>
              <a:rPr lang="en" sz="1200"/>
              <a:t>HourlyDewPointTemperature, HourlyDryBulbTemperature, and HourlyWetBulbTemperature</a:t>
            </a:r>
            <a:endParaRPr sz="1400"/>
          </a:p>
          <a:p>
            <a:pPr indent="-310832" lvl="0" marL="457200" rtl="0" algn="l">
              <a:lnSpc>
                <a:spcPct val="150000"/>
              </a:lnSpc>
              <a:spcBef>
                <a:spcPts val="0"/>
              </a:spcBef>
              <a:spcAft>
                <a:spcPts val="0"/>
              </a:spcAft>
              <a:buSzPct val="100000"/>
              <a:buChar char="●"/>
            </a:pPr>
            <a:r>
              <a:rPr lang="en" sz="1400"/>
              <a:t>From 3-Month to 12-Month LONGITUDE lost all of its correlation to temperature features</a:t>
            </a:r>
            <a:endParaRPr sz="1400"/>
          </a:p>
        </p:txBody>
      </p:sp>
      <p:pic>
        <p:nvPicPr>
          <p:cNvPr id="364" name="Google Shape;364;p53" title="Phase2Corr12M.png"/>
          <p:cNvPicPr preferRelativeResize="0"/>
          <p:nvPr/>
        </p:nvPicPr>
        <p:blipFill>
          <a:blip r:embed="rId3">
            <a:alphaModFix/>
          </a:blip>
          <a:stretch>
            <a:fillRect/>
          </a:stretch>
        </p:blipFill>
        <p:spPr>
          <a:xfrm>
            <a:off x="4572000" y="501926"/>
            <a:ext cx="4201549" cy="42727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Variable Analysis</a:t>
            </a:r>
            <a:endParaRPr/>
          </a:p>
        </p:txBody>
      </p:sp>
      <p:sp>
        <p:nvSpPr>
          <p:cNvPr id="370" name="Google Shape;370;p54"/>
          <p:cNvSpPr txBox="1"/>
          <p:nvPr>
            <p:ph idx="1" type="body"/>
          </p:nvPr>
        </p:nvSpPr>
        <p:spPr>
          <a:xfrm>
            <a:off x="311700" y="1152475"/>
            <a:ext cx="4059900" cy="3416400"/>
          </a:xfrm>
          <a:prstGeom prst="rect">
            <a:avLst/>
          </a:prstGeom>
        </p:spPr>
        <p:txBody>
          <a:bodyPr anchorCtr="0" anchor="t" bIns="91425" lIns="91425" spcFirstLastPara="1" rIns="91425" wrap="square" tIns="91425">
            <a:normAutofit fontScale="85000"/>
          </a:bodyPr>
          <a:lstStyle/>
          <a:p>
            <a:pPr indent="-304165" lvl="0" marL="457200" rtl="0" algn="l">
              <a:lnSpc>
                <a:spcPct val="150000"/>
              </a:lnSpc>
              <a:spcBef>
                <a:spcPts val="0"/>
              </a:spcBef>
              <a:spcAft>
                <a:spcPts val="0"/>
              </a:spcAft>
              <a:buSzPct val="100000"/>
              <a:buChar char="●"/>
            </a:pPr>
            <a:r>
              <a:rPr lang="en" sz="1400"/>
              <a:t>We are interested in classifying 3 classes</a:t>
            </a:r>
            <a:endParaRPr sz="1400"/>
          </a:p>
          <a:p>
            <a:pPr indent="-304165" lvl="1" marL="914400" rtl="0" algn="l">
              <a:lnSpc>
                <a:spcPct val="150000"/>
              </a:lnSpc>
              <a:spcBef>
                <a:spcPts val="0"/>
              </a:spcBef>
              <a:spcAft>
                <a:spcPts val="0"/>
              </a:spcAft>
              <a:buSzPct val="100000"/>
              <a:buChar char="○"/>
            </a:pPr>
            <a:r>
              <a:rPr lang="en" sz="1400"/>
              <a:t>Early (Delay &lt; 0 minutes)</a:t>
            </a:r>
            <a:endParaRPr sz="1400"/>
          </a:p>
          <a:p>
            <a:pPr indent="-304165" lvl="1" marL="914400" rtl="0" algn="l">
              <a:lnSpc>
                <a:spcPct val="150000"/>
              </a:lnSpc>
              <a:spcBef>
                <a:spcPts val="0"/>
              </a:spcBef>
              <a:spcAft>
                <a:spcPts val="0"/>
              </a:spcAft>
              <a:buSzPct val="100000"/>
              <a:buChar char="○"/>
            </a:pPr>
            <a:r>
              <a:rPr lang="en" sz="1400"/>
              <a:t>On-Time (0 &lt;= Delay &lt;= 15 minutes)</a:t>
            </a:r>
            <a:endParaRPr sz="1400"/>
          </a:p>
          <a:p>
            <a:pPr indent="-304165" lvl="1" marL="914400" rtl="0" algn="l">
              <a:lnSpc>
                <a:spcPct val="150000"/>
              </a:lnSpc>
              <a:spcBef>
                <a:spcPts val="0"/>
              </a:spcBef>
              <a:spcAft>
                <a:spcPts val="0"/>
              </a:spcAft>
              <a:buSzPct val="100000"/>
              <a:buChar char="○"/>
            </a:pPr>
            <a:r>
              <a:rPr lang="en" sz="1400"/>
              <a:t>Delayed (15 minutes &lt; Delay)</a:t>
            </a:r>
            <a:endParaRPr sz="1400"/>
          </a:p>
          <a:p>
            <a:pPr indent="-304165" lvl="0" marL="457200" rtl="0" algn="l">
              <a:lnSpc>
                <a:spcPct val="150000"/>
              </a:lnSpc>
              <a:spcBef>
                <a:spcPts val="0"/>
              </a:spcBef>
              <a:spcAft>
                <a:spcPts val="0"/>
              </a:spcAft>
              <a:buSzPct val="100000"/>
              <a:buChar char="●"/>
            </a:pPr>
            <a:r>
              <a:rPr lang="en" sz="1400"/>
              <a:t>Chose 15 minutes as Delayed based on the definition from Department of Transportation</a:t>
            </a:r>
            <a:endParaRPr sz="1400"/>
          </a:p>
          <a:p>
            <a:pPr indent="-304165" lvl="0" marL="457200" rtl="0" algn="l">
              <a:lnSpc>
                <a:spcPct val="150000"/>
              </a:lnSpc>
              <a:spcBef>
                <a:spcPts val="0"/>
              </a:spcBef>
              <a:spcAft>
                <a:spcPts val="0"/>
              </a:spcAft>
              <a:buSzPct val="100000"/>
              <a:buChar char="●"/>
            </a:pPr>
            <a:r>
              <a:rPr lang="en" sz="1400"/>
              <a:t>Early is by far our majority class representing 57.2% of flights</a:t>
            </a:r>
            <a:endParaRPr sz="1400"/>
          </a:p>
          <a:p>
            <a:pPr indent="-304165" lvl="0" marL="457200" rtl="0" algn="l">
              <a:lnSpc>
                <a:spcPct val="150000"/>
              </a:lnSpc>
              <a:spcBef>
                <a:spcPts val="0"/>
              </a:spcBef>
              <a:spcAft>
                <a:spcPts val="0"/>
              </a:spcAft>
              <a:buSzPct val="100000"/>
              <a:buChar char="●"/>
            </a:pPr>
            <a:r>
              <a:rPr lang="en" sz="1400"/>
              <a:t>On-Time is the second most common </a:t>
            </a:r>
            <a:r>
              <a:rPr lang="en" sz="1400"/>
              <a:t>occurrence</a:t>
            </a:r>
            <a:r>
              <a:rPr lang="en" sz="1400"/>
              <a:t> representing 25.1% of flights</a:t>
            </a:r>
            <a:endParaRPr sz="1400"/>
          </a:p>
          <a:p>
            <a:pPr indent="-304165" lvl="0" marL="457200" rtl="0" algn="l">
              <a:lnSpc>
                <a:spcPct val="150000"/>
              </a:lnSpc>
              <a:spcBef>
                <a:spcPts val="0"/>
              </a:spcBef>
              <a:spcAft>
                <a:spcPts val="0"/>
              </a:spcAft>
              <a:buSzPct val="100000"/>
              <a:buChar char="●"/>
            </a:pPr>
            <a:r>
              <a:rPr lang="en" sz="1400"/>
              <a:t>Delayed is the rarest </a:t>
            </a:r>
            <a:r>
              <a:rPr lang="en" sz="1400"/>
              <a:t>occurrence</a:t>
            </a:r>
            <a:r>
              <a:rPr lang="en" sz="1400"/>
              <a:t> representing 17.8% of flights </a:t>
            </a:r>
            <a:endParaRPr sz="1400"/>
          </a:p>
        </p:txBody>
      </p:sp>
      <p:pic>
        <p:nvPicPr>
          <p:cNvPr id="371" name="Google Shape;371;p54" title="Phase2ClassDist12M.png"/>
          <p:cNvPicPr preferRelativeResize="0"/>
          <p:nvPr/>
        </p:nvPicPr>
        <p:blipFill>
          <a:blip r:embed="rId3">
            <a:alphaModFix/>
          </a:blip>
          <a:stretch>
            <a:fillRect/>
          </a:stretch>
        </p:blipFill>
        <p:spPr>
          <a:xfrm>
            <a:off x="5257775" y="1426462"/>
            <a:ext cx="3574525" cy="2868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Categorical Analysis</a:t>
            </a:r>
            <a:endParaRPr/>
          </a:p>
        </p:txBody>
      </p:sp>
      <p:sp>
        <p:nvSpPr>
          <p:cNvPr id="377" name="Google Shape;377;p55"/>
          <p:cNvSpPr txBox="1"/>
          <p:nvPr>
            <p:ph idx="1" type="body"/>
          </p:nvPr>
        </p:nvSpPr>
        <p:spPr>
          <a:xfrm>
            <a:off x="311700" y="1152475"/>
            <a:ext cx="40599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Tail numbers might be indicative of how reliable an aircraft is</a:t>
            </a:r>
            <a:endParaRPr sz="1400"/>
          </a:p>
          <a:p>
            <a:pPr indent="-304800" lvl="1" marL="914400" rtl="0" algn="l">
              <a:lnSpc>
                <a:spcPct val="150000"/>
              </a:lnSpc>
              <a:spcBef>
                <a:spcPts val="0"/>
              </a:spcBef>
              <a:spcAft>
                <a:spcPts val="0"/>
              </a:spcAft>
              <a:buSzPts val="1200"/>
              <a:buChar char="○"/>
            </a:pPr>
            <a:r>
              <a:rPr lang="en" sz="1200"/>
              <a:t>Some are highly reliable with early flight percentages around 80%</a:t>
            </a:r>
            <a:endParaRPr sz="1200"/>
          </a:p>
          <a:p>
            <a:pPr indent="-304800" lvl="1" marL="914400" rtl="0" algn="l">
              <a:lnSpc>
                <a:spcPct val="150000"/>
              </a:lnSpc>
              <a:spcBef>
                <a:spcPts val="0"/>
              </a:spcBef>
              <a:spcAft>
                <a:spcPts val="0"/>
              </a:spcAft>
              <a:buSzPts val="1200"/>
              <a:buChar char="○"/>
            </a:pPr>
            <a:r>
              <a:rPr lang="en" sz="1200"/>
              <a:t>Some are highly unreliable with delayed flight percentages around 50%</a:t>
            </a:r>
            <a:endParaRPr sz="1200"/>
          </a:p>
          <a:p>
            <a:pPr indent="-317500" lvl="0" marL="457200" rtl="0" algn="l">
              <a:lnSpc>
                <a:spcPct val="150000"/>
              </a:lnSpc>
              <a:spcBef>
                <a:spcPts val="0"/>
              </a:spcBef>
              <a:spcAft>
                <a:spcPts val="0"/>
              </a:spcAft>
              <a:buSzPts val="1400"/>
              <a:buChar char="●"/>
            </a:pPr>
            <a:r>
              <a:rPr lang="en" sz="1400"/>
              <a:t>Efficient </a:t>
            </a:r>
            <a:r>
              <a:rPr lang="en" sz="1400"/>
              <a:t>airport</a:t>
            </a:r>
            <a:r>
              <a:rPr lang="en" sz="1400"/>
              <a:t> designs and less travelers might make smaller delays more consistent</a:t>
            </a:r>
            <a:endParaRPr sz="1400"/>
          </a:p>
          <a:p>
            <a:pPr indent="-304800" lvl="1" marL="914400" rtl="0" algn="l">
              <a:lnSpc>
                <a:spcPct val="150000"/>
              </a:lnSpc>
              <a:spcBef>
                <a:spcPts val="0"/>
              </a:spcBef>
              <a:spcAft>
                <a:spcPts val="0"/>
              </a:spcAft>
              <a:buSzPts val="1200"/>
              <a:buChar char="○"/>
            </a:pPr>
            <a:r>
              <a:rPr lang="en" sz="1200"/>
              <a:t>The 30 airports shown had an early flight percentage above 75%</a:t>
            </a:r>
            <a:endParaRPr sz="1200"/>
          </a:p>
        </p:txBody>
      </p:sp>
      <p:pic>
        <p:nvPicPr>
          <p:cNvPr id="378" name="Google Shape;378;p55" title="Phase2TailNumChart12M.png"/>
          <p:cNvPicPr preferRelativeResize="0"/>
          <p:nvPr/>
        </p:nvPicPr>
        <p:blipFill>
          <a:blip r:embed="rId3">
            <a:alphaModFix/>
          </a:blip>
          <a:stretch>
            <a:fillRect/>
          </a:stretch>
        </p:blipFill>
        <p:spPr>
          <a:xfrm>
            <a:off x="4986775" y="577276"/>
            <a:ext cx="3524249" cy="2115224"/>
          </a:xfrm>
          <a:prstGeom prst="rect">
            <a:avLst/>
          </a:prstGeom>
          <a:noFill/>
          <a:ln>
            <a:noFill/>
          </a:ln>
          <a:effectLst>
            <a:outerShdw blurRad="57150" rotWithShape="0" algn="bl" dir="5400000" dist="19050">
              <a:srgbClr val="000000">
                <a:alpha val="50000"/>
              </a:srgbClr>
            </a:outerShdw>
          </a:effectLst>
        </p:spPr>
      </p:pic>
      <p:pic>
        <p:nvPicPr>
          <p:cNvPr id="379" name="Google Shape;379;p55" title="Phase2AirportIDChart12M.png"/>
          <p:cNvPicPr preferRelativeResize="0"/>
          <p:nvPr/>
        </p:nvPicPr>
        <p:blipFill>
          <a:blip r:embed="rId4">
            <a:alphaModFix/>
          </a:blip>
          <a:stretch>
            <a:fillRect/>
          </a:stretch>
        </p:blipFill>
        <p:spPr>
          <a:xfrm>
            <a:off x="4986775" y="2799950"/>
            <a:ext cx="3524250" cy="214708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56"/>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386" name="Google Shape;386;p56"/>
          <p:cNvSpPr txBox="1"/>
          <p:nvPr/>
        </p:nvSpPr>
        <p:spPr>
          <a:xfrm>
            <a:off x="516437" y="14319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387" name="Google Shape;387;p56"/>
          <p:cNvSpPr txBox="1"/>
          <p:nvPr/>
        </p:nvSpPr>
        <p:spPr>
          <a:xfrm>
            <a:off x="516437" y="2118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Preprocessing/Pipeline</a:t>
            </a:r>
            <a:endParaRPr b="1" sz="3650">
              <a:solidFill>
                <a:schemeClr val="dk1"/>
              </a:solidFill>
              <a:latin typeface="Merriweather"/>
              <a:ea typeface="Merriweather"/>
              <a:cs typeface="Merriweather"/>
              <a:sym typeface="Merriweather"/>
            </a:endParaRPr>
          </a:p>
        </p:txBody>
      </p:sp>
      <p:sp>
        <p:nvSpPr>
          <p:cNvPr id="388" name="Google Shape;388;p56"/>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89" name="Google Shape;389;p56"/>
          <p:cNvSpPr txBox="1"/>
          <p:nvPr/>
        </p:nvSpPr>
        <p:spPr>
          <a:xfrm>
            <a:off x="196954" y="14319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390" name="Google Shape;390;p56"/>
          <p:cNvSpPr txBox="1"/>
          <p:nvPr/>
        </p:nvSpPr>
        <p:spPr>
          <a:xfrm>
            <a:off x="196954" y="2118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391" name="Google Shape;391;p56"/>
          <p:cNvSpPr txBox="1"/>
          <p:nvPr/>
        </p:nvSpPr>
        <p:spPr>
          <a:xfrm>
            <a:off x="519575" y="28020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Cross-Validation and Fine-Tuning</a:t>
            </a:r>
            <a:endParaRPr b="1" sz="3650">
              <a:solidFill>
                <a:schemeClr val="accent2"/>
              </a:solidFill>
              <a:latin typeface="Merriweather"/>
              <a:ea typeface="Merriweather"/>
              <a:cs typeface="Merriweather"/>
              <a:sym typeface="Merriweather"/>
            </a:endParaRPr>
          </a:p>
        </p:txBody>
      </p:sp>
      <p:sp>
        <p:nvSpPr>
          <p:cNvPr id="392" name="Google Shape;392;p56"/>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393" name="Google Shape;393;p56"/>
          <p:cNvSpPr txBox="1"/>
          <p:nvPr/>
        </p:nvSpPr>
        <p:spPr>
          <a:xfrm>
            <a:off x="196954" y="27992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394" name="Google Shape;394;p56"/>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395" name="Google Shape;395;p56"/>
          <p:cNvSpPr txBox="1"/>
          <p:nvPr/>
        </p:nvSpPr>
        <p:spPr>
          <a:xfrm>
            <a:off x="516437" y="34850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396" name="Google Shape;396;p56"/>
          <p:cNvSpPr txBox="1"/>
          <p:nvPr/>
        </p:nvSpPr>
        <p:spPr>
          <a:xfrm>
            <a:off x="196954" y="34850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57"/>
          <p:cNvSpPr txBox="1"/>
          <p:nvPr>
            <p:ph idx="1" type="body"/>
          </p:nvPr>
        </p:nvSpPr>
        <p:spPr>
          <a:xfrm>
            <a:off x="152150" y="1152475"/>
            <a:ext cx="3904800" cy="3839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Initial Inspection of Missing Values showed that 108 features had missing values above 30%.</a:t>
            </a:r>
            <a:endParaRPr sz="1400"/>
          </a:p>
          <a:p>
            <a:pPr indent="-317500" lvl="0" marL="457200" rtl="0" algn="l">
              <a:spcBef>
                <a:spcPts val="0"/>
              </a:spcBef>
              <a:spcAft>
                <a:spcPts val="0"/>
              </a:spcAft>
              <a:buSzPts val="1400"/>
              <a:buChar char="●"/>
            </a:pPr>
            <a:r>
              <a:rPr lang="en" sz="1400"/>
              <a:t>We removed features that had information about future events to prevent leakage (Flight Arrival Status, Taxi time, Any information about the delay, etc.)</a:t>
            </a:r>
            <a:endParaRPr sz="1400"/>
          </a:p>
          <a:p>
            <a:pPr indent="-317500" lvl="0" marL="457200" rtl="0" algn="l">
              <a:spcBef>
                <a:spcPts val="0"/>
              </a:spcBef>
              <a:spcAft>
                <a:spcPts val="0"/>
              </a:spcAft>
              <a:buSzPts val="1400"/>
              <a:buChar char="●"/>
            </a:pPr>
            <a:r>
              <a:rPr lang="en" sz="1400"/>
              <a:t>To avoid assumptions about the underlying distribution of features, we decided to impute a “missing” category or a “-1” for numeric data.</a:t>
            </a:r>
            <a:endParaRPr sz="1400"/>
          </a:p>
        </p:txBody>
      </p:sp>
      <p:sp>
        <p:nvSpPr>
          <p:cNvPr id="403" name="Google Shape;40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Missing Values</a:t>
            </a:r>
            <a:endParaRPr/>
          </a:p>
        </p:txBody>
      </p:sp>
      <p:pic>
        <p:nvPicPr>
          <p:cNvPr id="404" name="Google Shape;404;p57"/>
          <p:cNvPicPr preferRelativeResize="0"/>
          <p:nvPr/>
        </p:nvPicPr>
        <p:blipFill>
          <a:blip r:embed="rId3">
            <a:alphaModFix/>
          </a:blip>
          <a:stretch>
            <a:fillRect/>
          </a:stretch>
        </p:blipFill>
        <p:spPr>
          <a:xfrm>
            <a:off x="4456525" y="271838"/>
            <a:ext cx="4322575" cy="459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58"/>
          <p:cNvSpPr txBox="1"/>
          <p:nvPr>
            <p:ph idx="1" type="body"/>
          </p:nvPr>
        </p:nvSpPr>
        <p:spPr>
          <a:xfrm>
            <a:off x="152150" y="1152475"/>
            <a:ext cx="4649400" cy="38391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Time Series Features that we already have: </a:t>
            </a:r>
            <a:r>
              <a:rPr b="1" lang="en" sz="1400"/>
              <a:t>Quarter, Month, Day of Week, Day of Month of Departing Flight</a:t>
            </a:r>
            <a:endParaRPr b="1" sz="1400"/>
          </a:p>
          <a:p>
            <a:pPr indent="-317500" lvl="0" marL="457200" rtl="0" algn="l">
              <a:spcBef>
                <a:spcPts val="0"/>
              </a:spcBef>
              <a:spcAft>
                <a:spcPts val="0"/>
              </a:spcAft>
              <a:buSzPts val="1400"/>
              <a:buChar char="●"/>
            </a:pPr>
            <a:r>
              <a:rPr lang="en" sz="1400"/>
              <a:t>Time Series Features needing further processing: </a:t>
            </a:r>
            <a:r>
              <a:rPr b="1" lang="en" sz="1400"/>
              <a:t>Scheduled Departure Datetime, Four Hours Before Departure Datetime, Two Hours Before Departure Datetime, Weather Station Datetime</a:t>
            </a:r>
            <a:r>
              <a:rPr lang="en" sz="1400"/>
              <a:t> (4 hours before departure).</a:t>
            </a:r>
            <a:endParaRPr sz="1400"/>
          </a:p>
          <a:p>
            <a:pPr indent="-317500" lvl="1" marL="914400" rtl="0" algn="l">
              <a:spcBef>
                <a:spcPts val="0"/>
              </a:spcBef>
              <a:spcAft>
                <a:spcPts val="0"/>
              </a:spcAft>
              <a:buSzPts val="1400"/>
              <a:buChar char="○"/>
            </a:pPr>
            <a:r>
              <a:rPr lang="en" sz="1400"/>
              <a:t>Extract only the hour and minute from these datetimes.</a:t>
            </a:r>
            <a:endParaRPr sz="1400"/>
          </a:p>
          <a:p>
            <a:pPr indent="-317500" lvl="0" marL="457200" rtl="0" algn="l">
              <a:spcBef>
                <a:spcPts val="0"/>
              </a:spcBef>
              <a:spcAft>
                <a:spcPts val="0"/>
              </a:spcAft>
              <a:buSzPts val="1400"/>
              <a:buChar char="●"/>
            </a:pPr>
            <a:r>
              <a:rPr lang="en" sz="1400"/>
              <a:t>Cyclically encode temporal features.</a:t>
            </a:r>
            <a:endParaRPr sz="1400"/>
          </a:p>
          <a:p>
            <a:pPr indent="-317500" lvl="1" marL="914400" rtl="0" algn="l">
              <a:spcBef>
                <a:spcPts val="0"/>
              </a:spcBef>
              <a:spcAft>
                <a:spcPts val="0"/>
              </a:spcAft>
              <a:buSzPts val="1400"/>
              <a:buChar char="○"/>
            </a:pPr>
            <a:r>
              <a:rPr lang="en" sz="1400"/>
              <a:t>Preserves periodicity of the features so the model can learn continuous temporal patterns (weekly, monthly, quarterly, etc)</a:t>
            </a:r>
            <a:endParaRPr sz="1400"/>
          </a:p>
          <a:p>
            <a:pPr indent="-317500" lvl="1" marL="914400" rtl="0" algn="l">
              <a:spcBef>
                <a:spcPts val="0"/>
              </a:spcBef>
              <a:spcAft>
                <a:spcPts val="0"/>
              </a:spcAft>
              <a:buSzPts val="1400"/>
              <a:buChar char="○"/>
            </a:pPr>
            <a:r>
              <a:rPr lang="en" sz="1400"/>
              <a:t>Added benefit of keeping the range of values from [-1, 1]</a:t>
            </a:r>
            <a:endParaRPr sz="1400"/>
          </a:p>
        </p:txBody>
      </p:sp>
      <p:sp>
        <p:nvSpPr>
          <p:cNvPr id="411" name="Google Shape;41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and Numeric Features</a:t>
            </a:r>
            <a:endParaRPr/>
          </a:p>
        </p:txBody>
      </p:sp>
      <p:pic>
        <p:nvPicPr>
          <p:cNvPr id="412" name="Google Shape;412;p58"/>
          <p:cNvPicPr preferRelativeResize="0"/>
          <p:nvPr/>
        </p:nvPicPr>
        <p:blipFill>
          <a:blip r:embed="rId3">
            <a:alphaModFix/>
          </a:blip>
          <a:stretch>
            <a:fillRect/>
          </a:stretch>
        </p:blipFill>
        <p:spPr>
          <a:xfrm>
            <a:off x="5380050" y="3479274"/>
            <a:ext cx="3287200" cy="1512300"/>
          </a:xfrm>
          <a:prstGeom prst="rect">
            <a:avLst/>
          </a:prstGeom>
          <a:noFill/>
          <a:ln>
            <a:noFill/>
          </a:ln>
        </p:spPr>
      </p:pic>
      <p:sp>
        <p:nvSpPr>
          <p:cNvPr id="413" name="Google Shape;413;p58"/>
          <p:cNvSpPr txBox="1"/>
          <p:nvPr>
            <p:ph idx="1" type="body"/>
          </p:nvPr>
        </p:nvSpPr>
        <p:spPr>
          <a:xfrm>
            <a:off x="5273450" y="1207725"/>
            <a:ext cx="3500400" cy="2097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For Numeric Features, utilize a RobustScalar to scale all columns based on the median and interquartile range.</a:t>
            </a:r>
            <a:endParaRPr sz="1400"/>
          </a:p>
        </p:txBody>
      </p:sp>
      <p:pic>
        <p:nvPicPr>
          <p:cNvPr id="414" name="Google Shape;414;p58"/>
          <p:cNvPicPr preferRelativeResize="0"/>
          <p:nvPr/>
        </p:nvPicPr>
        <p:blipFill>
          <a:blip r:embed="rId4">
            <a:alphaModFix/>
          </a:blip>
          <a:stretch>
            <a:fillRect/>
          </a:stretch>
        </p:blipFill>
        <p:spPr>
          <a:xfrm>
            <a:off x="4854125" y="2680700"/>
            <a:ext cx="4167025" cy="624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9"/>
          <p:cNvSpPr txBox="1"/>
          <p:nvPr>
            <p:ph type="title"/>
          </p:nvPr>
        </p:nvSpPr>
        <p:spPr>
          <a:xfrm>
            <a:off x="311700" y="422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Categorical Features</a:t>
            </a:r>
            <a:endParaRPr/>
          </a:p>
        </p:txBody>
      </p:sp>
      <p:sp>
        <p:nvSpPr>
          <p:cNvPr id="420" name="Google Shape;420;p59"/>
          <p:cNvSpPr txBox="1"/>
          <p:nvPr>
            <p:ph idx="1" type="body"/>
          </p:nvPr>
        </p:nvSpPr>
        <p:spPr>
          <a:xfrm>
            <a:off x="311700" y="1152475"/>
            <a:ext cx="8597100" cy="3735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HourlySkyConditions transformed to 3 features: HourlyCloudCoverage (str), HourlyCloudLayerAmount (str), and HourlyCloudBaseHeight (float)</a:t>
            </a:r>
            <a:endParaRPr sz="1400"/>
          </a:p>
          <a:p>
            <a:pPr indent="-317500" lvl="1" marL="914400" rtl="0" algn="l">
              <a:spcBef>
                <a:spcPts val="0"/>
              </a:spcBef>
              <a:spcAft>
                <a:spcPts val="0"/>
              </a:spcAft>
              <a:buSzPts val="1400"/>
              <a:buChar char="○"/>
            </a:pPr>
            <a:r>
              <a:rPr lang="en" sz="1400"/>
              <a:t>HourlyCloudCoverage is the description of the clouds (CLR = clear day, OVC = overcast, etc.)</a:t>
            </a:r>
            <a:endParaRPr sz="1400"/>
          </a:p>
          <a:p>
            <a:pPr indent="-317500" lvl="1" marL="914400" rtl="0" algn="l">
              <a:spcBef>
                <a:spcPts val="0"/>
              </a:spcBef>
              <a:spcAft>
                <a:spcPts val="0"/>
              </a:spcAft>
              <a:buSzPts val="1400"/>
              <a:buChar char="○"/>
            </a:pPr>
            <a:r>
              <a:rPr lang="en" sz="1400"/>
              <a:t>HourlyCloudLayerAmount: number of eighths that the sky is covered by (treated as a categorical variable)</a:t>
            </a:r>
            <a:endParaRPr sz="1400"/>
          </a:p>
          <a:p>
            <a:pPr indent="-317500" lvl="1" marL="914400" rtl="0" algn="l">
              <a:spcBef>
                <a:spcPts val="0"/>
              </a:spcBef>
              <a:spcAft>
                <a:spcPts val="0"/>
              </a:spcAft>
              <a:buSzPts val="1400"/>
              <a:buChar char="○"/>
            </a:pPr>
            <a:r>
              <a:rPr lang="en" sz="1400"/>
              <a:t>HourlyCloudBaseHeight: The height of the lowest layer of clouds in ft.</a:t>
            </a:r>
            <a:endParaRPr sz="1400"/>
          </a:p>
          <a:p>
            <a:pPr indent="-317500" lvl="0" marL="457200" rtl="0" algn="l">
              <a:spcBef>
                <a:spcPts val="0"/>
              </a:spcBef>
              <a:spcAft>
                <a:spcPts val="0"/>
              </a:spcAft>
              <a:buSzPts val="1400"/>
              <a:buChar char="●"/>
            </a:pPr>
            <a:r>
              <a:rPr lang="en" sz="1400"/>
              <a:t>We then one hot encoded all the categorical features, leading to a vector of 13591 different features.</a:t>
            </a:r>
            <a:endParaRPr sz="1400"/>
          </a:p>
          <a:p>
            <a:pPr indent="-317500" lvl="1" marL="914400" rtl="0" algn="l">
              <a:spcBef>
                <a:spcPts val="0"/>
              </a:spcBef>
              <a:spcAft>
                <a:spcPts val="0"/>
              </a:spcAft>
              <a:buSzPts val="1400"/>
              <a:buChar char="○"/>
            </a:pPr>
            <a:r>
              <a:rPr lang="en" sz="1400"/>
              <a:t>Will utilize LASSO in order to select the most relevant features.</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LASSO Feature Selection</a:t>
            </a:r>
            <a:endParaRPr/>
          </a:p>
        </p:txBody>
      </p:sp>
      <p:sp>
        <p:nvSpPr>
          <p:cNvPr id="426" name="Google Shape;426;p60"/>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Used Logistic Regression with Lasso (L1) Regularization to reduce many of the feature weights to 0 and utilize only the ones remaining.</a:t>
            </a:r>
            <a:endParaRPr sz="1400"/>
          </a:p>
          <a:p>
            <a:pPr indent="-317500" lvl="0" marL="457200" rtl="0" algn="l">
              <a:spcBef>
                <a:spcPts val="0"/>
              </a:spcBef>
              <a:spcAft>
                <a:spcPts val="0"/>
              </a:spcAft>
              <a:buSzPts val="1400"/>
              <a:buChar char="●"/>
            </a:pPr>
            <a:r>
              <a:rPr lang="en" sz="1400"/>
              <a:t>Remaining Numeric Columns:</a:t>
            </a:r>
            <a:endParaRPr sz="1400"/>
          </a:p>
          <a:p>
            <a:pPr indent="-317500" lvl="1" marL="914400" rtl="0" algn="l">
              <a:spcBef>
                <a:spcPts val="0"/>
              </a:spcBef>
              <a:spcAft>
                <a:spcPts val="0"/>
              </a:spcAft>
              <a:buSzPts val="1400"/>
              <a:buChar char="○"/>
            </a:pPr>
            <a:r>
              <a:rPr lang="en" sz="1400"/>
              <a:t>Travel Distance, Longitude, Hourly Relative Humidity, Hourly Visibility, and Hourly Wind Speed</a:t>
            </a:r>
            <a:endParaRPr sz="1400"/>
          </a:p>
          <a:p>
            <a:pPr indent="-317500" lvl="0" marL="457200" rtl="0" algn="l">
              <a:spcBef>
                <a:spcPts val="0"/>
              </a:spcBef>
              <a:spcAft>
                <a:spcPts val="0"/>
              </a:spcAft>
              <a:buSzPts val="1400"/>
              <a:buChar char="●"/>
            </a:pPr>
            <a:r>
              <a:rPr lang="en" sz="1400"/>
              <a:t>Remaining Time Columns:</a:t>
            </a:r>
            <a:endParaRPr sz="1400"/>
          </a:p>
          <a:p>
            <a:pPr indent="-317500" lvl="1" marL="914400" rtl="0" algn="l">
              <a:spcBef>
                <a:spcPts val="0"/>
              </a:spcBef>
              <a:spcAft>
                <a:spcPts val="0"/>
              </a:spcAft>
              <a:buSzPts val="1400"/>
              <a:buChar char="○"/>
            </a:pPr>
            <a:r>
              <a:rPr lang="en" sz="1400"/>
              <a:t>Day of month, day of week, month, scheduled departure time.</a:t>
            </a:r>
            <a:endParaRPr sz="1400"/>
          </a:p>
        </p:txBody>
      </p:sp>
      <p:sp>
        <p:nvSpPr>
          <p:cNvPr id="427" name="Google Shape;427;p60"/>
          <p:cNvSpPr txBox="1"/>
          <p:nvPr>
            <p:ph idx="1" type="body"/>
          </p:nvPr>
        </p:nvSpPr>
        <p:spPr>
          <a:xfrm>
            <a:off x="4436925" y="1152475"/>
            <a:ext cx="3738000" cy="3416400"/>
          </a:xfrm>
          <a:prstGeom prst="rect">
            <a:avLst/>
          </a:prstGeom>
        </p:spPr>
        <p:txBody>
          <a:bodyPr anchorCtr="0" anchor="t" bIns="91425" lIns="91425" spcFirstLastPara="1" rIns="91425" wrap="square" tIns="91425">
            <a:normAutofit fontScale="92500"/>
          </a:bodyPr>
          <a:lstStyle/>
          <a:p>
            <a:pPr indent="-310832" lvl="0" marL="457200" rtl="0" algn="l">
              <a:spcBef>
                <a:spcPts val="0"/>
              </a:spcBef>
              <a:spcAft>
                <a:spcPts val="0"/>
              </a:spcAft>
              <a:buSzPct val="100000"/>
              <a:buChar char="●"/>
            </a:pPr>
            <a:r>
              <a:rPr lang="en" sz="1400"/>
              <a:t>Remaining Categorical One-Hot Columns:</a:t>
            </a:r>
            <a:endParaRPr sz="1400"/>
          </a:p>
          <a:p>
            <a:pPr indent="-310832" lvl="1" marL="914400" rtl="0" algn="l">
              <a:spcBef>
                <a:spcPts val="0"/>
              </a:spcBef>
              <a:spcAft>
                <a:spcPts val="0"/>
              </a:spcAft>
              <a:buSzPct val="100000"/>
              <a:buChar char="○"/>
            </a:pPr>
            <a:r>
              <a:rPr lang="en" sz="1400"/>
              <a:t>Carriers: DL, OO, EV, UA, AS, NK, HA</a:t>
            </a:r>
            <a:endParaRPr sz="1400"/>
          </a:p>
          <a:p>
            <a:pPr indent="-310832" lvl="1" marL="914400" rtl="0" algn="l">
              <a:spcBef>
                <a:spcPts val="0"/>
              </a:spcBef>
              <a:spcAft>
                <a:spcPts val="0"/>
              </a:spcAft>
              <a:buSzPct val="100000"/>
              <a:buChar char="○"/>
            </a:pPr>
            <a:r>
              <a:rPr b="1" lang="en" sz="1400"/>
              <a:t>Origin</a:t>
            </a:r>
            <a:r>
              <a:rPr lang="en" sz="1400"/>
              <a:t> Airports: 10397, 11298, 10821, 11259</a:t>
            </a:r>
            <a:endParaRPr sz="1400"/>
          </a:p>
          <a:p>
            <a:pPr indent="-310832" lvl="1" marL="914400" rtl="0" algn="l">
              <a:spcBef>
                <a:spcPts val="0"/>
              </a:spcBef>
              <a:spcAft>
                <a:spcPts val="0"/>
              </a:spcAft>
              <a:buSzPct val="100000"/>
              <a:buChar char="○"/>
            </a:pPr>
            <a:r>
              <a:rPr b="1" lang="en" sz="1400"/>
              <a:t>Origin</a:t>
            </a:r>
            <a:r>
              <a:rPr lang="en" sz="1400"/>
              <a:t> States: IL, GA, HI, MD, NY</a:t>
            </a:r>
            <a:endParaRPr sz="1400"/>
          </a:p>
          <a:p>
            <a:pPr indent="-310832" lvl="1" marL="914400" rtl="0" algn="l">
              <a:spcBef>
                <a:spcPts val="0"/>
              </a:spcBef>
              <a:spcAft>
                <a:spcPts val="0"/>
              </a:spcAft>
              <a:buSzPct val="100000"/>
              <a:buChar char="○"/>
            </a:pPr>
            <a:r>
              <a:rPr b="1" lang="en" sz="1400"/>
              <a:t>Origin</a:t>
            </a:r>
            <a:r>
              <a:rPr lang="en" sz="1400"/>
              <a:t> Stations: 72219013874, 72259003927, 72406093721, 72258013960</a:t>
            </a:r>
            <a:endParaRPr sz="1400"/>
          </a:p>
          <a:p>
            <a:pPr indent="-310832" lvl="1" marL="914400" rtl="0" algn="l">
              <a:spcBef>
                <a:spcPts val="0"/>
              </a:spcBef>
              <a:spcAft>
                <a:spcPts val="0"/>
              </a:spcAft>
              <a:buSzPct val="100000"/>
              <a:buChar char="○"/>
            </a:pPr>
            <a:r>
              <a:rPr b="1" lang="en" sz="1400"/>
              <a:t>Origin</a:t>
            </a:r>
            <a:r>
              <a:rPr lang="en" sz="1400"/>
              <a:t> Airport Type: Large Airport</a:t>
            </a:r>
            <a:endParaRPr sz="1400"/>
          </a:p>
          <a:p>
            <a:pPr indent="-310832" lvl="1" marL="914400" rtl="0" algn="l">
              <a:spcBef>
                <a:spcPts val="0"/>
              </a:spcBef>
              <a:spcAft>
                <a:spcPts val="0"/>
              </a:spcAft>
              <a:buSzPct val="100000"/>
              <a:buChar char="○"/>
            </a:pPr>
            <a:r>
              <a:rPr lang="en" sz="1400"/>
              <a:t>Hourly Cloud Coverage: </a:t>
            </a:r>
            <a:r>
              <a:rPr b="1" lang="en" sz="1400"/>
              <a:t>OVC</a:t>
            </a:r>
            <a:r>
              <a:rPr lang="en" sz="1400"/>
              <a:t> (overcast)</a:t>
            </a:r>
            <a:endParaRPr sz="1400"/>
          </a:p>
          <a:p>
            <a:pPr indent="-310832" lvl="1" marL="914400" rtl="0" algn="l">
              <a:spcBef>
                <a:spcPts val="0"/>
              </a:spcBef>
              <a:spcAft>
                <a:spcPts val="0"/>
              </a:spcAft>
              <a:buSzPct val="100000"/>
              <a:buChar char="○"/>
            </a:pPr>
            <a:r>
              <a:rPr lang="en" sz="1400"/>
              <a:t>Hourly Cloud Layer Amount: </a:t>
            </a:r>
            <a:r>
              <a:rPr b="1" lang="en" sz="1400"/>
              <a:t>8</a:t>
            </a:r>
            <a:r>
              <a:rPr lang="en" sz="1400"/>
              <a:t> (8/8 of the visible sky is covered)</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1"/>
          <p:cNvSpPr txBox="1"/>
          <p:nvPr>
            <p:ph type="title"/>
          </p:nvPr>
        </p:nvSpPr>
        <p:spPr>
          <a:xfrm>
            <a:off x="311700" y="231000"/>
            <a:ext cx="4305900" cy="104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 Pipeline: Overview </a:t>
            </a:r>
            <a:endParaRPr/>
          </a:p>
        </p:txBody>
      </p:sp>
      <p:pic>
        <p:nvPicPr>
          <p:cNvPr id="433" name="Google Shape;433;p61"/>
          <p:cNvPicPr preferRelativeResize="0"/>
          <p:nvPr/>
        </p:nvPicPr>
        <p:blipFill>
          <a:blip r:embed="rId4">
            <a:alphaModFix/>
          </a:blip>
          <a:stretch>
            <a:fillRect/>
          </a:stretch>
        </p:blipFill>
        <p:spPr>
          <a:xfrm>
            <a:off x="4645575" y="56075"/>
            <a:ext cx="3428174" cy="5031327"/>
          </a:xfrm>
          <a:prstGeom prst="rect">
            <a:avLst/>
          </a:prstGeom>
          <a:noFill/>
          <a:ln>
            <a:noFill/>
          </a:ln>
        </p:spPr>
      </p:pic>
      <p:sp>
        <p:nvSpPr>
          <p:cNvPr id="434" name="Google Shape;434;p61"/>
          <p:cNvSpPr txBox="1"/>
          <p:nvPr/>
        </p:nvSpPr>
        <p:spPr>
          <a:xfrm>
            <a:off x="311700" y="1624350"/>
            <a:ext cx="4118700" cy="189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DM Sans"/>
              <a:buAutoNum type="arabicPeriod"/>
            </a:pPr>
            <a:r>
              <a:rPr lang="en">
                <a:solidFill>
                  <a:schemeClr val="dk2"/>
                </a:solidFill>
                <a:latin typeface="DM Sans"/>
                <a:ea typeface="DM Sans"/>
                <a:cs typeface="DM Sans"/>
                <a:sym typeface="DM Sans"/>
              </a:rPr>
              <a:t>Data loading &amp; Cleaning</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AutoNum type="arabicPeriod"/>
            </a:pPr>
            <a:r>
              <a:rPr lang="en">
                <a:solidFill>
                  <a:schemeClr val="dk2"/>
                </a:solidFill>
                <a:latin typeface="DM Sans"/>
                <a:ea typeface="DM Sans"/>
                <a:cs typeface="DM Sans"/>
                <a:sym typeface="DM Sans"/>
              </a:rPr>
              <a:t>Feature engineering</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AutoNum type="arabicPeriod"/>
            </a:pPr>
            <a:r>
              <a:rPr lang="en">
                <a:solidFill>
                  <a:schemeClr val="dk2"/>
                </a:solidFill>
                <a:latin typeface="DM Sans"/>
                <a:ea typeface="DM Sans"/>
                <a:cs typeface="DM Sans"/>
                <a:sym typeface="DM Sans"/>
              </a:rPr>
              <a:t>Time-based Cross-validation</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AutoNum type="arabicPeriod"/>
            </a:pPr>
            <a:r>
              <a:rPr lang="en">
                <a:solidFill>
                  <a:schemeClr val="dk2"/>
                </a:solidFill>
                <a:latin typeface="DM Sans"/>
                <a:ea typeface="DM Sans"/>
                <a:cs typeface="DM Sans"/>
                <a:sym typeface="DM Sans"/>
              </a:rPr>
              <a:t>Feature Scaling and Transformation</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AutoNum type="arabicPeriod"/>
            </a:pPr>
            <a:r>
              <a:rPr lang="en">
                <a:solidFill>
                  <a:schemeClr val="dk2"/>
                </a:solidFill>
                <a:latin typeface="DM Sans"/>
                <a:ea typeface="DM Sans"/>
                <a:cs typeface="DM Sans"/>
                <a:sym typeface="DM Sans"/>
              </a:rPr>
              <a:t>Model Training with Hyperparameter Tuning (Grid Search)</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AutoNum type="arabicPeriod"/>
            </a:pPr>
            <a:r>
              <a:rPr lang="en">
                <a:solidFill>
                  <a:schemeClr val="dk2"/>
                </a:solidFill>
                <a:latin typeface="DM Sans"/>
                <a:ea typeface="DM Sans"/>
                <a:cs typeface="DM Sans"/>
                <a:sym typeface="DM Sans"/>
              </a:rPr>
              <a:t>Final model Integration</a:t>
            </a:r>
            <a:endParaRPr>
              <a:solidFill>
                <a:schemeClr val="dk2"/>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AutoNum type="arabicPeriod"/>
            </a:pPr>
            <a:r>
              <a:rPr lang="en">
                <a:solidFill>
                  <a:schemeClr val="dk2"/>
                </a:solidFill>
                <a:latin typeface="DM Sans"/>
                <a:ea typeface="DM Sans"/>
                <a:cs typeface="DM Sans"/>
                <a:sym typeface="DM Sans"/>
              </a:rPr>
              <a:t>Evaluation</a:t>
            </a:r>
            <a:endParaRPr>
              <a:solidFill>
                <a:schemeClr val="dk2"/>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 Pipeline: Feature Families </a:t>
            </a:r>
            <a:endParaRPr/>
          </a:p>
        </p:txBody>
      </p:sp>
      <p:sp>
        <p:nvSpPr>
          <p:cNvPr id="440" name="Google Shape;440;p62"/>
          <p:cNvSpPr txBox="1"/>
          <p:nvPr>
            <p:ph idx="1" type="body"/>
          </p:nvPr>
        </p:nvSpPr>
        <p:spPr>
          <a:xfrm>
            <a:off x="813350" y="1152475"/>
            <a:ext cx="34872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hlink"/>
              </a:buClr>
              <a:buSzPts val="1100"/>
              <a:buFont typeface="Arial"/>
              <a:buNone/>
            </a:pPr>
            <a:r>
              <a:rPr b="1" lang="en" sz="1100">
                <a:solidFill>
                  <a:schemeClr val="hlink"/>
                </a:solidFill>
                <a:latin typeface="Arial"/>
                <a:ea typeface="Arial"/>
                <a:cs typeface="Arial"/>
                <a:sym typeface="Arial"/>
              </a:rPr>
              <a:t>Temporal Features</a:t>
            </a:r>
            <a:r>
              <a:rPr lang="en" sz="1100">
                <a:solidFill>
                  <a:schemeClr val="hlink"/>
                </a:solidFill>
                <a:latin typeface="Arial"/>
                <a:ea typeface="Arial"/>
                <a:cs typeface="Arial"/>
                <a:sym typeface="Arial"/>
              </a:rPr>
              <a:t> (12 features)</a:t>
            </a:r>
            <a:endParaRPr sz="1100">
              <a:solidFill>
                <a:schemeClr val="hlink"/>
              </a:solidFill>
              <a:latin typeface="Arial"/>
              <a:ea typeface="Arial"/>
              <a:cs typeface="Arial"/>
              <a:sym typeface="Arial"/>
            </a:endParaRPr>
          </a:p>
          <a:p>
            <a:pPr indent="-298450" lvl="0" marL="457200" rtl="0" algn="l">
              <a:spcBef>
                <a:spcPts val="1200"/>
              </a:spcBef>
              <a:spcAft>
                <a:spcPts val="0"/>
              </a:spcAft>
              <a:buClr>
                <a:schemeClr val="hlink"/>
              </a:buClr>
              <a:buSzPts val="1100"/>
              <a:buFont typeface="Arial"/>
              <a:buChar char="●"/>
            </a:pPr>
            <a:r>
              <a:rPr lang="en" sz="1100">
                <a:solidFill>
                  <a:schemeClr val="hlink"/>
                </a:solidFill>
                <a:latin typeface="Arial"/>
                <a:ea typeface="Arial"/>
                <a:cs typeface="Arial"/>
                <a:sym typeface="Arial"/>
              </a:rPr>
              <a:t>Year, Month, Quarter, Day of Month, Day of Week</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Scheduled departure hour/minute</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Four hours prior departure hour/minute</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Two hours prior departure hour/minute</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Station hour/minute</a:t>
            </a:r>
            <a:endParaRPr sz="1100">
              <a:solidFill>
                <a:schemeClr val="hlink"/>
              </a:solidFill>
              <a:latin typeface="Arial"/>
              <a:ea typeface="Arial"/>
              <a:cs typeface="Arial"/>
              <a:sym typeface="Arial"/>
            </a:endParaRPr>
          </a:p>
          <a:p>
            <a:pPr indent="0" lvl="0" marL="0" rtl="0" algn="l">
              <a:spcBef>
                <a:spcPts val="1200"/>
              </a:spcBef>
              <a:spcAft>
                <a:spcPts val="0"/>
              </a:spcAft>
              <a:buClr>
                <a:schemeClr val="hlink"/>
              </a:buClr>
              <a:buSzPts val="1100"/>
              <a:buFont typeface="Arial"/>
              <a:buNone/>
            </a:pPr>
            <a:r>
              <a:rPr b="1" lang="en" sz="1100">
                <a:solidFill>
                  <a:schemeClr val="hlink"/>
                </a:solidFill>
                <a:latin typeface="Arial"/>
                <a:ea typeface="Arial"/>
                <a:cs typeface="Arial"/>
                <a:sym typeface="Arial"/>
              </a:rPr>
              <a:t>Weather Features</a:t>
            </a:r>
            <a:r>
              <a:rPr lang="en" sz="1100">
                <a:solidFill>
                  <a:schemeClr val="hlink"/>
                </a:solidFill>
                <a:latin typeface="Arial"/>
                <a:ea typeface="Arial"/>
                <a:cs typeface="Arial"/>
                <a:sym typeface="Arial"/>
              </a:rPr>
              <a:t> (10 features)</a:t>
            </a:r>
            <a:endParaRPr sz="1100">
              <a:solidFill>
                <a:schemeClr val="hlink"/>
              </a:solidFill>
              <a:latin typeface="Arial"/>
              <a:ea typeface="Arial"/>
              <a:cs typeface="Arial"/>
              <a:sym typeface="Arial"/>
            </a:endParaRPr>
          </a:p>
          <a:p>
            <a:pPr indent="-298450" lvl="0" marL="457200" rtl="0" algn="l">
              <a:spcBef>
                <a:spcPts val="1200"/>
              </a:spcBef>
              <a:spcAft>
                <a:spcPts val="0"/>
              </a:spcAft>
              <a:buClr>
                <a:schemeClr val="hlink"/>
              </a:buClr>
              <a:buSzPts val="1100"/>
              <a:buFont typeface="Arial"/>
              <a:buChar char="●"/>
            </a:pPr>
            <a:r>
              <a:rPr lang="en" sz="1100">
                <a:solidFill>
                  <a:schemeClr val="hlink"/>
                </a:solidFill>
                <a:latin typeface="Arial"/>
                <a:ea typeface="Arial"/>
                <a:cs typeface="Arial"/>
                <a:sym typeface="Arial"/>
              </a:rPr>
              <a:t>HourlyAltimeterSetting, HourlyDewPointTemperature</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HourlyPrecipitation, HourlyRelativeHumidity</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HourlyVisibility, HourlyWindDirection</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HourlyWindSpeed, HourlyCloudCoverage</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HourlyCloudLayerAmount, HourlyCloudBaseHeight</a:t>
            </a:r>
            <a:endParaRPr sz="1100">
              <a:solidFill>
                <a:schemeClr val="hlink"/>
              </a:solidFill>
              <a:latin typeface="Arial"/>
              <a:ea typeface="Arial"/>
              <a:cs typeface="Arial"/>
              <a:sym typeface="Arial"/>
            </a:endParaRPr>
          </a:p>
          <a:p>
            <a:pPr indent="0" lvl="0" marL="0" rtl="0" algn="l">
              <a:spcBef>
                <a:spcPts val="1200"/>
              </a:spcBef>
              <a:spcAft>
                <a:spcPts val="1200"/>
              </a:spcAft>
              <a:buNone/>
            </a:pPr>
            <a:r>
              <a:t/>
            </a:r>
            <a:endParaRPr/>
          </a:p>
        </p:txBody>
      </p:sp>
      <p:sp>
        <p:nvSpPr>
          <p:cNvPr id="441" name="Google Shape;441;p62"/>
          <p:cNvSpPr txBox="1"/>
          <p:nvPr>
            <p:ph idx="1" type="body"/>
          </p:nvPr>
        </p:nvSpPr>
        <p:spPr>
          <a:xfrm>
            <a:off x="4483900" y="1152475"/>
            <a:ext cx="3487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chemeClr val="hlink"/>
                </a:solidFill>
                <a:latin typeface="Arial"/>
                <a:ea typeface="Arial"/>
                <a:cs typeface="Arial"/>
                <a:sym typeface="Arial"/>
              </a:rPr>
              <a:t>Geographical Features</a:t>
            </a:r>
            <a:r>
              <a:rPr lang="en" sz="1100">
                <a:solidFill>
                  <a:schemeClr val="hlink"/>
                </a:solidFill>
                <a:latin typeface="Arial"/>
                <a:ea typeface="Arial"/>
                <a:cs typeface="Arial"/>
                <a:sym typeface="Arial"/>
              </a:rPr>
              <a:t> (8 features)</a:t>
            </a:r>
            <a:endParaRPr sz="1100">
              <a:solidFill>
                <a:schemeClr val="hlink"/>
              </a:solidFill>
              <a:latin typeface="Arial"/>
              <a:ea typeface="Arial"/>
              <a:cs typeface="Arial"/>
              <a:sym typeface="Arial"/>
            </a:endParaRPr>
          </a:p>
          <a:p>
            <a:pPr indent="-298450" lvl="0" marL="457200" rtl="0" algn="l">
              <a:spcBef>
                <a:spcPts val="1200"/>
              </a:spcBef>
              <a:spcAft>
                <a:spcPts val="0"/>
              </a:spcAft>
              <a:buClr>
                <a:schemeClr val="hlink"/>
              </a:buClr>
              <a:buSzPts val="1100"/>
              <a:buFont typeface="Arial"/>
              <a:buChar char="●"/>
            </a:pPr>
            <a:r>
              <a:rPr lang="en" sz="1100">
                <a:solidFill>
                  <a:schemeClr val="hlink"/>
                </a:solidFill>
                <a:latin typeface="Arial"/>
                <a:ea typeface="Arial"/>
                <a:cs typeface="Arial"/>
                <a:sym typeface="Arial"/>
              </a:rPr>
              <a:t>Origin/Destination Airport IDs</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Origin/Destination State</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Origin/Destination station distances</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Latitude, Longitude, Elevation</a:t>
            </a:r>
            <a:endParaRPr sz="1100">
              <a:solidFill>
                <a:schemeClr val="hlink"/>
              </a:solidFill>
              <a:latin typeface="Arial"/>
              <a:ea typeface="Arial"/>
              <a:cs typeface="Arial"/>
              <a:sym typeface="Arial"/>
            </a:endParaRPr>
          </a:p>
          <a:p>
            <a:pPr indent="0" lvl="0" marL="0" rtl="0" algn="l">
              <a:spcBef>
                <a:spcPts val="1200"/>
              </a:spcBef>
              <a:spcAft>
                <a:spcPts val="0"/>
              </a:spcAft>
              <a:buNone/>
            </a:pPr>
            <a:r>
              <a:rPr b="1" lang="en" sz="1100">
                <a:solidFill>
                  <a:schemeClr val="hlink"/>
                </a:solidFill>
                <a:latin typeface="Arial"/>
                <a:ea typeface="Arial"/>
                <a:cs typeface="Arial"/>
                <a:sym typeface="Arial"/>
              </a:rPr>
              <a:t>Flight-specific Features</a:t>
            </a:r>
            <a:r>
              <a:rPr lang="en" sz="1100">
                <a:solidFill>
                  <a:schemeClr val="hlink"/>
                </a:solidFill>
                <a:latin typeface="Arial"/>
                <a:ea typeface="Arial"/>
                <a:cs typeface="Arial"/>
                <a:sym typeface="Arial"/>
              </a:rPr>
              <a:t> (5 features)</a:t>
            </a:r>
            <a:endParaRPr sz="1100">
              <a:solidFill>
                <a:schemeClr val="hlink"/>
              </a:solidFill>
              <a:latin typeface="Arial"/>
              <a:ea typeface="Arial"/>
              <a:cs typeface="Arial"/>
              <a:sym typeface="Arial"/>
            </a:endParaRPr>
          </a:p>
          <a:p>
            <a:pPr indent="-298450" lvl="0" marL="457200" rtl="0" algn="l">
              <a:spcBef>
                <a:spcPts val="1200"/>
              </a:spcBef>
              <a:spcAft>
                <a:spcPts val="0"/>
              </a:spcAft>
              <a:buClr>
                <a:schemeClr val="hlink"/>
              </a:buClr>
              <a:buSzPts val="1100"/>
              <a:buFont typeface="Arial"/>
              <a:buChar char="●"/>
            </a:pPr>
            <a:r>
              <a:rPr lang="en" sz="1100">
                <a:solidFill>
                  <a:schemeClr val="hlink"/>
                </a:solidFill>
                <a:latin typeface="Arial"/>
                <a:ea typeface="Arial"/>
                <a:cs typeface="Arial"/>
                <a:sym typeface="Arial"/>
              </a:rPr>
              <a:t>Carrier, Carrier ID, Flight Number</a:t>
            </a:r>
            <a:endParaRPr sz="1100">
              <a:solidFill>
                <a:schemeClr val="hlink"/>
              </a:solidFill>
              <a:latin typeface="Arial"/>
              <a:ea typeface="Arial"/>
              <a:cs typeface="Arial"/>
              <a:sym typeface="Arial"/>
            </a:endParaRPr>
          </a:p>
          <a:p>
            <a:pPr indent="-298450" lvl="0" marL="457200" rtl="0" algn="l">
              <a:spcBef>
                <a:spcPts val="0"/>
              </a:spcBef>
              <a:spcAft>
                <a:spcPts val="0"/>
              </a:spcAft>
              <a:buClr>
                <a:schemeClr val="hlink"/>
              </a:buClr>
              <a:buSzPts val="1100"/>
              <a:buFont typeface="Arial"/>
              <a:buChar char="●"/>
            </a:pPr>
            <a:r>
              <a:rPr lang="en" sz="1100">
                <a:solidFill>
                  <a:schemeClr val="hlink"/>
                </a:solidFill>
                <a:latin typeface="Arial"/>
                <a:ea typeface="Arial"/>
                <a:cs typeface="Arial"/>
                <a:sym typeface="Arial"/>
              </a:rPr>
              <a:t>Distance, Distance Group</a:t>
            </a:r>
            <a:endParaRPr sz="1100">
              <a:solidFill>
                <a:schemeClr val="hlink"/>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Members</a:t>
            </a:r>
            <a:endParaRPr/>
          </a:p>
        </p:txBody>
      </p:sp>
      <p:pic>
        <p:nvPicPr>
          <p:cNvPr id="271" name="Google Shape;271;p45"/>
          <p:cNvPicPr preferRelativeResize="0"/>
          <p:nvPr/>
        </p:nvPicPr>
        <p:blipFill>
          <a:blip r:embed="rId3">
            <a:alphaModFix/>
          </a:blip>
          <a:stretch>
            <a:fillRect/>
          </a:stretch>
        </p:blipFill>
        <p:spPr>
          <a:xfrm>
            <a:off x="97575" y="1747625"/>
            <a:ext cx="1342200" cy="1342200"/>
          </a:xfrm>
          <a:prstGeom prst="rect">
            <a:avLst/>
          </a:prstGeom>
          <a:noFill/>
          <a:ln>
            <a:noFill/>
          </a:ln>
        </p:spPr>
      </p:pic>
      <p:pic>
        <p:nvPicPr>
          <p:cNvPr id="272" name="Google Shape;272;p45"/>
          <p:cNvPicPr preferRelativeResize="0"/>
          <p:nvPr/>
        </p:nvPicPr>
        <p:blipFill>
          <a:blip r:embed="rId4">
            <a:alphaModFix/>
          </a:blip>
          <a:stretch>
            <a:fillRect/>
          </a:stretch>
        </p:blipFill>
        <p:spPr>
          <a:xfrm>
            <a:off x="1633113" y="1747600"/>
            <a:ext cx="1342200" cy="1342200"/>
          </a:xfrm>
          <a:prstGeom prst="rect">
            <a:avLst/>
          </a:prstGeom>
          <a:noFill/>
          <a:ln>
            <a:noFill/>
          </a:ln>
        </p:spPr>
      </p:pic>
      <p:pic>
        <p:nvPicPr>
          <p:cNvPr id="273" name="Google Shape;273;p45"/>
          <p:cNvPicPr preferRelativeResize="0"/>
          <p:nvPr/>
        </p:nvPicPr>
        <p:blipFill>
          <a:blip r:embed="rId5">
            <a:alphaModFix/>
          </a:blip>
          <a:stretch>
            <a:fillRect/>
          </a:stretch>
        </p:blipFill>
        <p:spPr>
          <a:xfrm>
            <a:off x="3147325" y="1747600"/>
            <a:ext cx="1342200" cy="1342200"/>
          </a:xfrm>
          <a:prstGeom prst="rect">
            <a:avLst/>
          </a:prstGeom>
          <a:noFill/>
          <a:ln>
            <a:noFill/>
          </a:ln>
        </p:spPr>
      </p:pic>
      <p:pic>
        <p:nvPicPr>
          <p:cNvPr id="274" name="Google Shape;274;p45"/>
          <p:cNvPicPr preferRelativeResize="0"/>
          <p:nvPr/>
        </p:nvPicPr>
        <p:blipFill>
          <a:blip r:embed="rId6">
            <a:alphaModFix/>
          </a:blip>
          <a:stretch>
            <a:fillRect/>
          </a:stretch>
        </p:blipFill>
        <p:spPr>
          <a:xfrm>
            <a:off x="4651738" y="1747600"/>
            <a:ext cx="1342200" cy="1342223"/>
          </a:xfrm>
          <a:prstGeom prst="rect">
            <a:avLst/>
          </a:prstGeom>
          <a:noFill/>
          <a:ln>
            <a:noFill/>
          </a:ln>
        </p:spPr>
      </p:pic>
      <p:pic>
        <p:nvPicPr>
          <p:cNvPr id="275" name="Google Shape;275;p45"/>
          <p:cNvPicPr preferRelativeResize="0"/>
          <p:nvPr/>
        </p:nvPicPr>
        <p:blipFill>
          <a:blip r:embed="rId7">
            <a:alphaModFix/>
          </a:blip>
          <a:stretch>
            <a:fillRect/>
          </a:stretch>
        </p:blipFill>
        <p:spPr>
          <a:xfrm>
            <a:off x="6177975" y="1747600"/>
            <a:ext cx="1342200" cy="1342200"/>
          </a:xfrm>
          <a:prstGeom prst="rect">
            <a:avLst/>
          </a:prstGeom>
          <a:noFill/>
          <a:ln>
            <a:noFill/>
          </a:ln>
        </p:spPr>
      </p:pic>
      <p:pic>
        <p:nvPicPr>
          <p:cNvPr id="276" name="Google Shape;276;p45"/>
          <p:cNvPicPr preferRelativeResize="0"/>
          <p:nvPr/>
        </p:nvPicPr>
        <p:blipFill>
          <a:blip r:embed="rId8">
            <a:alphaModFix/>
          </a:blip>
          <a:stretch>
            <a:fillRect/>
          </a:stretch>
        </p:blipFill>
        <p:spPr>
          <a:xfrm>
            <a:off x="7704200" y="1747600"/>
            <a:ext cx="1342200" cy="1342200"/>
          </a:xfrm>
          <a:prstGeom prst="rect">
            <a:avLst/>
          </a:prstGeom>
          <a:noFill/>
          <a:ln>
            <a:noFill/>
          </a:ln>
        </p:spPr>
      </p:pic>
      <p:sp>
        <p:nvSpPr>
          <p:cNvPr id="277" name="Google Shape;277;p45"/>
          <p:cNvSpPr txBox="1"/>
          <p:nvPr/>
        </p:nvSpPr>
        <p:spPr>
          <a:xfrm>
            <a:off x="56825" y="3175625"/>
            <a:ext cx="13830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Sebastian Rosales</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sbsrosales11@berkeley.edu</a:t>
            </a:r>
            <a:endParaRPr sz="700">
              <a:solidFill>
                <a:schemeClr val="dk2"/>
              </a:solidFill>
              <a:latin typeface="DM Sans"/>
              <a:ea typeface="DM Sans"/>
              <a:cs typeface="DM Sans"/>
              <a:sym typeface="DM Sans"/>
            </a:endParaRPr>
          </a:p>
        </p:txBody>
      </p:sp>
      <p:sp>
        <p:nvSpPr>
          <p:cNvPr id="278" name="Google Shape;278;p45"/>
          <p:cNvSpPr txBox="1"/>
          <p:nvPr/>
        </p:nvSpPr>
        <p:spPr>
          <a:xfrm>
            <a:off x="1633125"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Kenneth Hahn</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hahnkenneth@berkeley.edu</a:t>
            </a:r>
            <a:endParaRPr sz="700">
              <a:solidFill>
                <a:schemeClr val="dk2"/>
              </a:solidFill>
              <a:latin typeface="DM Sans"/>
              <a:ea typeface="DM Sans"/>
              <a:cs typeface="DM Sans"/>
              <a:sym typeface="DM Sans"/>
            </a:endParaRPr>
          </a:p>
        </p:txBody>
      </p:sp>
      <p:sp>
        <p:nvSpPr>
          <p:cNvPr id="279" name="Google Shape;279;p45"/>
          <p:cNvSpPr txBox="1"/>
          <p:nvPr/>
        </p:nvSpPr>
        <p:spPr>
          <a:xfrm>
            <a:off x="3168625"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Benjamin He</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ben_he@berkeley.edu</a:t>
            </a:r>
            <a:endParaRPr sz="700">
              <a:solidFill>
                <a:schemeClr val="dk2"/>
              </a:solidFill>
              <a:latin typeface="DM Sans"/>
              <a:ea typeface="DM Sans"/>
              <a:cs typeface="DM Sans"/>
              <a:sym typeface="DM Sans"/>
            </a:endParaRPr>
          </a:p>
        </p:txBody>
      </p:sp>
      <p:sp>
        <p:nvSpPr>
          <p:cNvPr id="280" name="Google Shape;280;p45"/>
          <p:cNvSpPr txBox="1"/>
          <p:nvPr/>
        </p:nvSpPr>
        <p:spPr>
          <a:xfrm>
            <a:off x="4651750"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Edgar Munoz</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edgarmunoz@berkeley.edu</a:t>
            </a:r>
            <a:endParaRPr sz="700">
              <a:solidFill>
                <a:schemeClr val="dk2"/>
              </a:solidFill>
              <a:latin typeface="DM Sans"/>
              <a:ea typeface="DM Sans"/>
              <a:cs typeface="DM Sans"/>
              <a:sym typeface="DM Sans"/>
            </a:endParaRPr>
          </a:p>
        </p:txBody>
      </p:sp>
      <p:sp>
        <p:nvSpPr>
          <p:cNvPr id="281" name="Google Shape;281;p45"/>
          <p:cNvSpPr txBox="1"/>
          <p:nvPr/>
        </p:nvSpPr>
        <p:spPr>
          <a:xfrm>
            <a:off x="6177975"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Adam Perez</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adperez@berkeley.edu</a:t>
            </a:r>
            <a:endParaRPr sz="700">
              <a:solidFill>
                <a:schemeClr val="dk2"/>
              </a:solidFill>
              <a:latin typeface="DM Sans"/>
              <a:ea typeface="DM Sans"/>
              <a:cs typeface="DM Sans"/>
              <a:sym typeface="DM Sans"/>
            </a:endParaRPr>
          </a:p>
        </p:txBody>
      </p:sp>
      <p:sp>
        <p:nvSpPr>
          <p:cNvPr id="282" name="Google Shape;282;p45"/>
          <p:cNvSpPr txBox="1"/>
          <p:nvPr/>
        </p:nvSpPr>
        <p:spPr>
          <a:xfrm>
            <a:off x="7704200" y="3175625"/>
            <a:ext cx="1342200" cy="40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DM Sans"/>
                <a:ea typeface="DM Sans"/>
                <a:cs typeface="DM Sans"/>
                <a:sym typeface="DM Sans"/>
              </a:rPr>
              <a:t>Kent Bourgoing</a:t>
            </a:r>
            <a:endParaRPr sz="1000">
              <a:solidFill>
                <a:schemeClr val="dk2"/>
              </a:solidFill>
              <a:latin typeface="DM Sans"/>
              <a:ea typeface="DM Sans"/>
              <a:cs typeface="DM Sans"/>
              <a:sym typeface="DM Sans"/>
            </a:endParaRPr>
          </a:p>
          <a:p>
            <a:pPr indent="0" lvl="0" marL="0" rtl="0" algn="ctr">
              <a:spcBef>
                <a:spcPts val="0"/>
              </a:spcBef>
              <a:spcAft>
                <a:spcPts val="0"/>
              </a:spcAft>
              <a:buNone/>
            </a:pPr>
            <a:r>
              <a:rPr lang="en" sz="700">
                <a:solidFill>
                  <a:schemeClr val="dk2"/>
                </a:solidFill>
                <a:latin typeface="DM Sans"/>
                <a:ea typeface="DM Sans"/>
                <a:cs typeface="DM Sans"/>
                <a:sym typeface="DM Sans"/>
              </a:rPr>
              <a:t>kent1bp@berkeley.edu</a:t>
            </a:r>
            <a:endParaRPr sz="700">
              <a:solidFill>
                <a:schemeClr val="dk2"/>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Implementation Notes</a:t>
            </a:r>
            <a:endParaRPr/>
          </a:p>
        </p:txBody>
      </p:sp>
      <p:sp>
        <p:nvSpPr>
          <p:cNvPr id="447" name="Google Shape;447;p63"/>
          <p:cNvSpPr txBox="1"/>
          <p:nvPr>
            <p:ph idx="1" type="body"/>
          </p:nvPr>
        </p:nvSpPr>
        <p:spPr>
          <a:xfrm>
            <a:off x="124425" y="1139100"/>
            <a:ext cx="28761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400">
                <a:solidFill>
                  <a:schemeClr val="hlink"/>
                </a:solidFill>
                <a:latin typeface="Arial"/>
                <a:ea typeface="Arial"/>
                <a:cs typeface="Arial"/>
                <a:sym typeface="Arial"/>
              </a:rPr>
              <a:t>Custom Transformers</a:t>
            </a:r>
            <a:endParaRPr b="1" sz="1400">
              <a:solidFill>
                <a:schemeClr val="hlink"/>
              </a:solidFill>
              <a:latin typeface="Arial"/>
              <a:ea typeface="Arial"/>
              <a:cs typeface="Arial"/>
              <a:sym typeface="Arial"/>
            </a:endParaRPr>
          </a:p>
          <a:p>
            <a:pPr indent="0" lvl="0" marL="0" rtl="0" algn="l">
              <a:spcBef>
                <a:spcPts val="1400"/>
              </a:spcBef>
              <a:spcAft>
                <a:spcPts val="0"/>
              </a:spcAft>
              <a:buNone/>
            </a:pPr>
            <a:r>
              <a:rPr lang="en" sz="1400">
                <a:solidFill>
                  <a:schemeClr val="hlink"/>
                </a:solidFill>
                <a:latin typeface="Arial"/>
                <a:ea typeface="Arial"/>
                <a:cs typeface="Arial"/>
                <a:sym typeface="Arial"/>
              </a:rPr>
              <a:t>Our pipeline uses several custom transformers for effective feature engineering:</a:t>
            </a:r>
            <a:endParaRPr sz="1400">
              <a:solidFill>
                <a:schemeClr val="hlink"/>
              </a:solidFill>
              <a:latin typeface="Arial"/>
              <a:ea typeface="Arial"/>
              <a:cs typeface="Arial"/>
              <a:sym typeface="Arial"/>
            </a:endParaRPr>
          </a:p>
          <a:p>
            <a:pPr indent="-317500" lvl="0" marL="457200" rtl="0" algn="l">
              <a:spcBef>
                <a:spcPts val="1200"/>
              </a:spcBef>
              <a:spcAft>
                <a:spcPts val="0"/>
              </a:spcAft>
              <a:buClr>
                <a:schemeClr val="hlink"/>
              </a:buClr>
              <a:buSzPts val="1400"/>
              <a:buFont typeface="Arial"/>
              <a:buChar char="●"/>
            </a:pPr>
            <a:r>
              <a:rPr b="1" lang="en" sz="1400">
                <a:solidFill>
                  <a:schemeClr val="hlink"/>
                </a:solidFill>
                <a:latin typeface="Arial"/>
                <a:ea typeface="Arial"/>
                <a:cs typeface="Arial"/>
                <a:sym typeface="Arial"/>
              </a:rPr>
              <a:t>DateTimeProcessor</a:t>
            </a:r>
            <a:r>
              <a:rPr lang="en" sz="1400">
                <a:solidFill>
                  <a:schemeClr val="hlink"/>
                </a:solidFill>
                <a:latin typeface="Arial"/>
                <a:ea typeface="Arial"/>
                <a:cs typeface="Arial"/>
                <a:sym typeface="Arial"/>
              </a:rPr>
              <a:t>: Extracts meaningful temporal features</a:t>
            </a:r>
            <a:endParaRPr sz="1400">
              <a:solidFill>
                <a:schemeClr val="hlink"/>
              </a:solidFill>
              <a:latin typeface="Arial"/>
              <a:ea typeface="Arial"/>
              <a:cs typeface="Arial"/>
              <a:sym typeface="Arial"/>
            </a:endParaRPr>
          </a:p>
          <a:p>
            <a:pPr indent="-317500" lvl="0" marL="457200" rtl="0" algn="l">
              <a:spcBef>
                <a:spcPts val="0"/>
              </a:spcBef>
              <a:spcAft>
                <a:spcPts val="0"/>
              </a:spcAft>
              <a:buClr>
                <a:schemeClr val="hlink"/>
              </a:buClr>
              <a:buSzPts val="1400"/>
              <a:buFont typeface="Arial"/>
              <a:buChar char="●"/>
            </a:pPr>
            <a:r>
              <a:rPr b="1" lang="en" sz="1400">
                <a:solidFill>
                  <a:schemeClr val="hlink"/>
                </a:solidFill>
                <a:latin typeface="Arial"/>
                <a:ea typeface="Arial"/>
                <a:cs typeface="Arial"/>
                <a:sym typeface="Arial"/>
              </a:rPr>
              <a:t>SkyConditionsProcessor</a:t>
            </a:r>
            <a:r>
              <a:rPr lang="en" sz="1400">
                <a:solidFill>
                  <a:schemeClr val="hlink"/>
                </a:solidFill>
                <a:latin typeface="Arial"/>
                <a:ea typeface="Arial"/>
                <a:cs typeface="Arial"/>
                <a:sym typeface="Arial"/>
              </a:rPr>
              <a:t>: Processes complex weather data</a:t>
            </a:r>
            <a:endParaRPr sz="1400">
              <a:solidFill>
                <a:schemeClr val="hlink"/>
              </a:solidFill>
              <a:latin typeface="Arial"/>
              <a:ea typeface="Arial"/>
              <a:cs typeface="Arial"/>
              <a:sym typeface="Arial"/>
            </a:endParaRPr>
          </a:p>
          <a:p>
            <a:pPr indent="-317500" lvl="0" marL="457200" rtl="0" algn="l">
              <a:spcBef>
                <a:spcPts val="0"/>
              </a:spcBef>
              <a:spcAft>
                <a:spcPts val="0"/>
              </a:spcAft>
              <a:buClr>
                <a:schemeClr val="hlink"/>
              </a:buClr>
              <a:buSzPts val="1400"/>
              <a:buFont typeface="Arial"/>
              <a:buChar char="●"/>
            </a:pPr>
            <a:r>
              <a:rPr b="1" lang="en" sz="1400">
                <a:solidFill>
                  <a:schemeClr val="hlink"/>
                </a:solidFill>
                <a:latin typeface="Arial"/>
                <a:ea typeface="Arial"/>
                <a:cs typeface="Arial"/>
                <a:sym typeface="Arial"/>
              </a:rPr>
              <a:t>CyclicEncoder</a:t>
            </a:r>
            <a:r>
              <a:rPr lang="en" sz="1400">
                <a:solidFill>
                  <a:schemeClr val="hlink"/>
                </a:solidFill>
                <a:latin typeface="Arial"/>
                <a:ea typeface="Arial"/>
                <a:cs typeface="Arial"/>
                <a:sym typeface="Arial"/>
              </a:rPr>
              <a:t>: Applies sine/cosine transformations to cyclical features</a:t>
            </a:r>
            <a:endParaRPr sz="1400">
              <a:solidFill>
                <a:schemeClr val="hlink"/>
              </a:solidFill>
              <a:latin typeface="Arial"/>
              <a:ea typeface="Arial"/>
              <a:cs typeface="Arial"/>
              <a:sym typeface="Arial"/>
            </a:endParaRPr>
          </a:p>
          <a:p>
            <a:pPr indent="0" lvl="0" marL="0" rtl="0" algn="l">
              <a:spcBef>
                <a:spcPts val="1200"/>
              </a:spcBef>
              <a:spcAft>
                <a:spcPts val="1200"/>
              </a:spcAft>
              <a:buNone/>
            </a:pPr>
            <a:r>
              <a:t/>
            </a:r>
            <a:endParaRPr/>
          </a:p>
        </p:txBody>
      </p:sp>
      <p:sp>
        <p:nvSpPr>
          <p:cNvPr id="448" name="Google Shape;448;p63"/>
          <p:cNvSpPr txBox="1"/>
          <p:nvPr/>
        </p:nvSpPr>
        <p:spPr>
          <a:xfrm>
            <a:off x="3000525" y="1139100"/>
            <a:ext cx="3036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chemeClr val="hlink"/>
                </a:solidFill>
              </a:rPr>
              <a:t>Time-Based Cross-Validation</a:t>
            </a:r>
            <a:endParaRPr b="1">
              <a:solidFill>
                <a:schemeClr val="hlink"/>
              </a:solidFill>
            </a:endParaRPr>
          </a:p>
          <a:p>
            <a:pPr indent="0" lvl="0" marL="0" rtl="0" algn="l">
              <a:lnSpc>
                <a:spcPct val="115000"/>
              </a:lnSpc>
              <a:spcBef>
                <a:spcPts val="1200"/>
              </a:spcBef>
              <a:spcAft>
                <a:spcPts val="0"/>
              </a:spcAft>
              <a:buNone/>
            </a:pPr>
            <a:r>
              <a:rPr lang="en">
                <a:solidFill>
                  <a:schemeClr val="hlink"/>
                </a:solidFill>
              </a:rPr>
              <a:t>We also use chronological splits of data instead of random shuffling</a:t>
            </a:r>
            <a:endParaRPr>
              <a:solidFill>
                <a:schemeClr val="hlink"/>
              </a:solidFill>
            </a:endParaRPr>
          </a:p>
          <a:p>
            <a:pPr indent="-317500" lvl="0" marL="457200" rtl="0" algn="l">
              <a:lnSpc>
                <a:spcPct val="115000"/>
              </a:lnSpc>
              <a:spcBef>
                <a:spcPts val="1200"/>
              </a:spcBef>
              <a:spcAft>
                <a:spcPts val="0"/>
              </a:spcAft>
              <a:buClr>
                <a:schemeClr val="hlink"/>
              </a:buClr>
              <a:buSzPts val="1400"/>
              <a:buFont typeface="Arial"/>
              <a:buChar char="●"/>
            </a:pPr>
            <a:r>
              <a:rPr lang="en">
                <a:solidFill>
                  <a:schemeClr val="hlink"/>
                </a:solidFill>
              </a:rPr>
              <a:t>Maintains temporal integrity by fitting scalers on training portions only</a:t>
            </a:r>
            <a:endParaRPr>
              <a:solidFill>
                <a:schemeClr val="hlink"/>
              </a:solidFill>
            </a:endParaRPr>
          </a:p>
          <a:p>
            <a:pPr indent="-317500" lvl="0" marL="457200" rtl="0" algn="l">
              <a:lnSpc>
                <a:spcPct val="115000"/>
              </a:lnSpc>
              <a:spcBef>
                <a:spcPts val="0"/>
              </a:spcBef>
              <a:spcAft>
                <a:spcPts val="0"/>
              </a:spcAft>
              <a:buClr>
                <a:schemeClr val="hlink"/>
              </a:buClr>
              <a:buSzPts val="1400"/>
              <a:buFont typeface="Arial"/>
              <a:buChar char="●"/>
            </a:pPr>
            <a:r>
              <a:rPr lang="en">
                <a:solidFill>
                  <a:schemeClr val="hlink"/>
                </a:solidFill>
              </a:rPr>
              <a:t>Prevents data leakage across time boundaries</a:t>
            </a:r>
            <a:endParaRPr>
              <a:solidFill>
                <a:schemeClr val="hlink"/>
              </a:solidFill>
            </a:endParaRPr>
          </a:p>
          <a:p>
            <a:pPr indent="0" lvl="0" marL="0" rtl="0" algn="l">
              <a:spcBef>
                <a:spcPts val="1200"/>
              </a:spcBef>
              <a:spcAft>
                <a:spcPts val="0"/>
              </a:spcAft>
              <a:buNone/>
            </a:pPr>
            <a:r>
              <a:t/>
            </a:r>
            <a:endParaRPr sz="1000">
              <a:solidFill>
                <a:schemeClr val="dk2"/>
              </a:solidFill>
              <a:latin typeface="DM Sans"/>
              <a:ea typeface="DM Sans"/>
              <a:cs typeface="DM Sans"/>
              <a:sym typeface="DM Sans"/>
            </a:endParaRPr>
          </a:p>
        </p:txBody>
      </p:sp>
      <p:sp>
        <p:nvSpPr>
          <p:cNvPr id="449" name="Google Shape;449;p63"/>
          <p:cNvSpPr txBox="1"/>
          <p:nvPr/>
        </p:nvSpPr>
        <p:spPr>
          <a:xfrm>
            <a:off x="6143400" y="1139100"/>
            <a:ext cx="2688900" cy="35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chemeClr val="hlink"/>
                </a:solidFill>
              </a:rPr>
              <a:t>Feature Transformations</a:t>
            </a:r>
            <a:endParaRPr>
              <a:solidFill>
                <a:schemeClr val="hlink"/>
              </a:solidFill>
            </a:endParaRPr>
          </a:p>
          <a:p>
            <a:pPr indent="0" lvl="0" marL="0" rtl="0" algn="l">
              <a:lnSpc>
                <a:spcPct val="115000"/>
              </a:lnSpc>
              <a:spcBef>
                <a:spcPts val="1200"/>
              </a:spcBef>
              <a:spcAft>
                <a:spcPts val="0"/>
              </a:spcAft>
              <a:buNone/>
            </a:pPr>
            <a:r>
              <a:rPr lang="en">
                <a:solidFill>
                  <a:schemeClr val="hlink"/>
                </a:solidFill>
              </a:rPr>
              <a:t>We utilize various feature transformations depending on the type of feature </a:t>
            </a:r>
            <a:endParaRPr>
              <a:solidFill>
                <a:schemeClr val="hlink"/>
              </a:solidFill>
            </a:endParaRPr>
          </a:p>
          <a:p>
            <a:pPr indent="-317500" lvl="0" marL="457200" rtl="0" algn="l">
              <a:lnSpc>
                <a:spcPct val="115000"/>
              </a:lnSpc>
              <a:spcBef>
                <a:spcPts val="1200"/>
              </a:spcBef>
              <a:spcAft>
                <a:spcPts val="0"/>
              </a:spcAft>
              <a:buClr>
                <a:schemeClr val="hlink"/>
              </a:buClr>
              <a:buSzPts val="1400"/>
              <a:buFont typeface="Arial"/>
              <a:buChar char="●"/>
            </a:pPr>
            <a:r>
              <a:rPr b="1" lang="en">
                <a:solidFill>
                  <a:schemeClr val="hlink"/>
                </a:solidFill>
              </a:rPr>
              <a:t>Categorical features:</a:t>
            </a:r>
            <a:r>
              <a:rPr lang="en">
                <a:solidFill>
                  <a:schemeClr val="hlink"/>
                </a:solidFill>
              </a:rPr>
              <a:t> String indexing and one-hot encoding</a:t>
            </a:r>
            <a:endParaRPr>
              <a:solidFill>
                <a:schemeClr val="hlink"/>
              </a:solidFill>
            </a:endParaRPr>
          </a:p>
          <a:p>
            <a:pPr indent="-317500" lvl="0" marL="457200" rtl="0" algn="l">
              <a:lnSpc>
                <a:spcPct val="115000"/>
              </a:lnSpc>
              <a:spcBef>
                <a:spcPts val="0"/>
              </a:spcBef>
              <a:spcAft>
                <a:spcPts val="0"/>
              </a:spcAft>
              <a:buClr>
                <a:schemeClr val="hlink"/>
              </a:buClr>
              <a:buSzPts val="1400"/>
              <a:buFont typeface="Arial"/>
              <a:buChar char="●"/>
            </a:pPr>
            <a:r>
              <a:rPr b="1" lang="en">
                <a:solidFill>
                  <a:schemeClr val="hlink"/>
                </a:solidFill>
              </a:rPr>
              <a:t>Temporal features: </a:t>
            </a:r>
            <a:r>
              <a:rPr lang="en">
                <a:solidFill>
                  <a:schemeClr val="hlink"/>
                </a:solidFill>
              </a:rPr>
              <a:t>Cyclic encoding using sine/cosine transformations</a:t>
            </a:r>
            <a:endParaRPr>
              <a:solidFill>
                <a:schemeClr val="hlink"/>
              </a:solidFill>
            </a:endParaRPr>
          </a:p>
          <a:p>
            <a:pPr indent="-317500" lvl="0" marL="457200" rtl="0" algn="l">
              <a:lnSpc>
                <a:spcPct val="115000"/>
              </a:lnSpc>
              <a:spcBef>
                <a:spcPts val="0"/>
              </a:spcBef>
              <a:spcAft>
                <a:spcPts val="0"/>
              </a:spcAft>
              <a:buClr>
                <a:schemeClr val="hlink"/>
              </a:buClr>
              <a:buSzPts val="1400"/>
              <a:buFont typeface="Arial"/>
              <a:buChar char="●"/>
            </a:pPr>
            <a:r>
              <a:rPr b="1" lang="en">
                <a:solidFill>
                  <a:schemeClr val="hlink"/>
                </a:solidFill>
              </a:rPr>
              <a:t>Numerical features:</a:t>
            </a:r>
            <a:r>
              <a:rPr lang="en">
                <a:solidFill>
                  <a:schemeClr val="hlink"/>
                </a:solidFill>
              </a:rPr>
              <a:t> Robust scaling for outlier handling</a:t>
            </a:r>
            <a:endParaRPr sz="1000">
              <a:solidFill>
                <a:schemeClr val="dk2"/>
              </a:solidFill>
              <a:latin typeface="DM Sans"/>
              <a:ea typeface="DM Sans"/>
              <a:cs typeface="DM Sans"/>
              <a:sym typeface="DM Sans"/>
            </a:endParaRPr>
          </a:p>
          <a:p>
            <a:pPr indent="0" lvl="0" marL="0" rtl="0" algn="l">
              <a:spcBef>
                <a:spcPts val="1200"/>
              </a:spcBef>
              <a:spcAft>
                <a:spcPts val="0"/>
              </a:spcAft>
              <a:buNone/>
            </a:pPr>
            <a:r>
              <a:t/>
            </a:r>
            <a:endParaRPr sz="1000">
              <a:solidFill>
                <a:schemeClr val="dk2"/>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64"/>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456" name="Google Shape;456;p64"/>
          <p:cNvSpPr txBox="1"/>
          <p:nvPr/>
        </p:nvSpPr>
        <p:spPr>
          <a:xfrm>
            <a:off x="516437" y="14319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457" name="Google Shape;457;p64"/>
          <p:cNvSpPr txBox="1"/>
          <p:nvPr/>
        </p:nvSpPr>
        <p:spPr>
          <a:xfrm>
            <a:off x="516437" y="2118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Preprocessing/Pipeline</a:t>
            </a:r>
            <a:endParaRPr b="1" sz="3650">
              <a:solidFill>
                <a:schemeClr val="accent2"/>
              </a:solidFill>
              <a:latin typeface="Merriweather"/>
              <a:ea typeface="Merriweather"/>
              <a:cs typeface="Merriweather"/>
              <a:sym typeface="Merriweather"/>
            </a:endParaRPr>
          </a:p>
        </p:txBody>
      </p:sp>
      <p:sp>
        <p:nvSpPr>
          <p:cNvPr id="458" name="Google Shape;458;p64"/>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59" name="Google Shape;459;p64"/>
          <p:cNvSpPr txBox="1"/>
          <p:nvPr/>
        </p:nvSpPr>
        <p:spPr>
          <a:xfrm>
            <a:off x="196954" y="14319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460" name="Google Shape;460;p64"/>
          <p:cNvSpPr txBox="1"/>
          <p:nvPr/>
        </p:nvSpPr>
        <p:spPr>
          <a:xfrm>
            <a:off x="196954" y="2118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461" name="Google Shape;461;p64"/>
          <p:cNvSpPr txBox="1"/>
          <p:nvPr/>
        </p:nvSpPr>
        <p:spPr>
          <a:xfrm>
            <a:off x="519575" y="28020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Cross-Validation and Fine-Tuning</a:t>
            </a:r>
            <a:endParaRPr b="1" sz="3650">
              <a:solidFill>
                <a:schemeClr val="dk1"/>
              </a:solidFill>
              <a:latin typeface="Merriweather"/>
              <a:ea typeface="Merriweather"/>
              <a:cs typeface="Merriweather"/>
              <a:sym typeface="Merriweather"/>
            </a:endParaRPr>
          </a:p>
        </p:txBody>
      </p:sp>
      <p:sp>
        <p:nvSpPr>
          <p:cNvPr id="462" name="Google Shape;462;p64"/>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463" name="Google Shape;463;p64"/>
          <p:cNvSpPr txBox="1"/>
          <p:nvPr/>
        </p:nvSpPr>
        <p:spPr>
          <a:xfrm>
            <a:off x="196954" y="27992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464" name="Google Shape;464;p64"/>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465" name="Google Shape;465;p64"/>
          <p:cNvSpPr txBox="1"/>
          <p:nvPr/>
        </p:nvSpPr>
        <p:spPr>
          <a:xfrm>
            <a:off x="516437" y="34850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466" name="Google Shape;466;p64"/>
          <p:cNvSpPr txBox="1"/>
          <p:nvPr/>
        </p:nvSpPr>
        <p:spPr>
          <a:xfrm>
            <a:off x="196954" y="34850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
            </a:r>
            <a:r>
              <a:rPr lang="en"/>
              <a:t>locked Cross-Validation (Time-Series)</a:t>
            </a:r>
            <a:endParaRPr/>
          </a:p>
        </p:txBody>
      </p:sp>
      <p:sp>
        <p:nvSpPr>
          <p:cNvPr id="472" name="Google Shape;472;p65"/>
          <p:cNvSpPr txBox="1"/>
          <p:nvPr>
            <p:ph idx="1" type="body"/>
          </p:nvPr>
        </p:nvSpPr>
        <p:spPr>
          <a:xfrm>
            <a:off x="125850" y="1078325"/>
            <a:ext cx="3863100" cy="3929400"/>
          </a:xfrm>
          <a:prstGeom prst="rect">
            <a:avLst/>
          </a:prstGeom>
        </p:spPr>
        <p:txBody>
          <a:bodyPr anchorCtr="0" anchor="t" bIns="91425" lIns="91425" spcFirstLastPara="1" rIns="91425" wrap="square" tIns="91425">
            <a:noAutofit/>
          </a:bodyPr>
          <a:lstStyle/>
          <a:p>
            <a:pPr indent="-309562" lvl="0" marL="457200" rtl="0" algn="l">
              <a:lnSpc>
                <a:spcPct val="90000"/>
              </a:lnSpc>
              <a:spcBef>
                <a:spcPts val="0"/>
              </a:spcBef>
              <a:spcAft>
                <a:spcPts val="0"/>
              </a:spcAft>
              <a:buSzPts val="1275"/>
              <a:buChar char="●"/>
            </a:pPr>
            <a:r>
              <a:rPr lang="en" sz="1275"/>
              <a:t>Why Cross-Validation?</a:t>
            </a:r>
            <a:endParaRPr sz="1275"/>
          </a:p>
          <a:p>
            <a:pPr indent="-309562" lvl="1" marL="914400" rtl="0" algn="l">
              <a:lnSpc>
                <a:spcPct val="90000"/>
              </a:lnSpc>
              <a:spcBef>
                <a:spcPts val="0"/>
              </a:spcBef>
              <a:spcAft>
                <a:spcPts val="0"/>
              </a:spcAft>
              <a:buSzPts val="1275"/>
              <a:buChar char="○"/>
            </a:pPr>
            <a:r>
              <a:rPr lang="en" sz="1275"/>
              <a:t>Tunes hyperparameters systematically and evaluates model performance robustly.</a:t>
            </a:r>
            <a:endParaRPr sz="1275"/>
          </a:p>
          <a:p>
            <a:pPr indent="-309562" lvl="1" marL="914400" rtl="0" algn="l">
              <a:lnSpc>
                <a:spcPct val="90000"/>
              </a:lnSpc>
              <a:spcBef>
                <a:spcPts val="0"/>
              </a:spcBef>
              <a:spcAft>
                <a:spcPts val="0"/>
              </a:spcAft>
              <a:buSzPts val="1275"/>
              <a:buChar char="○"/>
            </a:pPr>
            <a:r>
              <a:rPr lang="en" sz="1275"/>
              <a:t>Reduces overfitting risk by avoiding a single train–test split.</a:t>
            </a:r>
            <a:endParaRPr sz="1275"/>
          </a:p>
          <a:p>
            <a:pPr indent="-309562" lvl="0" marL="457200" rtl="0" algn="l">
              <a:lnSpc>
                <a:spcPct val="90000"/>
              </a:lnSpc>
              <a:spcBef>
                <a:spcPts val="0"/>
              </a:spcBef>
              <a:spcAft>
                <a:spcPts val="0"/>
              </a:spcAft>
              <a:buSzPts val="1275"/>
              <a:buChar char="●"/>
            </a:pPr>
            <a:r>
              <a:rPr lang="en" sz="1275"/>
              <a:t>Time-Series Cross-Validation Approaches:</a:t>
            </a:r>
            <a:endParaRPr sz="1275"/>
          </a:p>
          <a:p>
            <a:pPr indent="-309562" lvl="1" marL="914400" rtl="0" algn="l">
              <a:lnSpc>
                <a:spcPct val="90000"/>
              </a:lnSpc>
              <a:spcBef>
                <a:spcPts val="0"/>
              </a:spcBef>
              <a:spcAft>
                <a:spcPts val="0"/>
              </a:spcAft>
              <a:buSzPts val="1275"/>
              <a:buChar char="○"/>
            </a:pPr>
            <a:r>
              <a:rPr lang="en" sz="1275"/>
              <a:t>Rolling (Expanding Window) CV:</a:t>
            </a:r>
            <a:endParaRPr sz="1275"/>
          </a:p>
          <a:p>
            <a:pPr indent="-309562" lvl="2" marL="1371600" rtl="0" algn="l">
              <a:lnSpc>
                <a:spcPct val="90000"/>
              </a:lnSpc>
              <a:spcBef>
                <a:spcPts val="0"/>
              </a:spcBef>
              <a:spcAft>
                <a:spcPts val="0"/>
              </a:spcAft>
              <a:buSzPts val="1275"/>
              <a:buChar char="■"/>
            </a:pPr>
            <a:r>
              <a:rPr lang="en" sz="1275"/>
              <a:t>Training set expands sequentially; validation always follows.</a:t>
            </a:r>
            <a:endParaRPr sz="1275"/>
          </a:p>
          <a:p>
            <a:pPr indent="-309562" lvl="2" marL="1371600" rtl="0" algn="l">
              <a:lnSpc>
                <a:spcPct val="90000"/>
              </a:lnSpc>
              <a:spcBef>
                <a:spcPts val="0"/>
              </a:spcBef>
              <a:spcAft>
                <a:spcPts val="0"/>
              </a:spcAft>
              <a:buSzPts val="1275"/>
              <a:buChar char="■"/>
            </a:pPr>
            <a:r>
              <a:rPr lang="en" sz="1275"/>
              <a:t>Overlapping sets may lead to data leakage.</a:t>
            </a:r>
            <a:endParaRPr sz="1275"/>
          </a:p>
          <a:p>
            <a:pPr indent="-309562" lvl="1" marL="914400" rtl="0" algn="l">
              <a:lnSpc>
                <a:spcPct val="90000"/>
              </a:lnSpc>
              <a:spcBef>
                <a:spcPts val="0"/>
              </a:spcBef>
              <a:spcAft>
                <a:spcPts val="0"/>
              </a:spcAft>
              <a:buSzPts val="1275"/>
              <a:buChar char="○"/>
            </a:pPr>
            <a:r>
              <a:rPr lang="en" sz="1275"/>
              <a:t>Blocked (Non-Overlapping) CV:</a:t>
            </a:r>
            <a:endParaRPr sz="1275"/>
          </a:p>
          <a:p>
            <a:pPr indent="-309562" lvl="2" marL="1371600" rtl="0" algn="l">
              <a:lnSpc>
                <a:spcPct val="90000"/>
              </a:lnSpc>
              <a:spcBef>
                <a:spcPts val="0"/>
              </a:spcBef>
              <a:spcAft>
                <a:spcPts val="0"/>
              </a:spcAft>
              <a:buSzPts val="1275"/>
              <a:buChar char="■"/>
            </a:pPr>
            <a:r>
              <a:rPr lang="en" sz="1275"/>
              <a:t>Uses non-overlapping folds with margins to separate training and validation.</a:t>
            </a:r>
            <a:endParaRPr sz="1275"/>
          </a:p>
          <a:p>
            <a:pPr indent="-309562" lvl="2" marL="1371600" rtl="0" algn="l">
              <a:lnSpc>
                <a:spcPct val="90000"/>
              </a:lnSpc>
              <a:spcBef>
                <a:spcPts val="0"/>
              </a:spcBef>
              <a:spcAft>
                <a:spcPts val="0"/>
              </a:spcAft>
              <a:buSzPts val="1275"/>
              <a:buChar char="■"/>
            </a:pPr>
            <a:r>
              <a:rPr lang="en" sz="1275"/>
              <a:t>Strictly respects chronological order, preventing leakage and ensuring reliable evaluation.</a:t>
            </a:r>
            <a:endParaRPr sz="1275"/>
          </a:p>
        </p:txBody>
      </p:sp>
      <p:pic>
        <p:nvPicPr>
          <p:cNvPr id="473" name="Google Shape;473;p65"/>
          <p:cNvPicPr preferRelativeResize="0"/>
          <p:nvPr/>
        </p:nvPicPr>
        <p:blipFill>
          <a:blip r:embed="rId3">
            <a:alphaModFix/>
          </a:blip>
          <a:stretch>
            <a:fillRect/>
          </a:stretch>
        </p:blipFill>
        <p:spPr>
          <a:xfrm>
            <a:off x="4639225" y="1017719"/>
            <a:ext cx="4034126" cy="1998706"/>
          </a:xfrm>
          <a:prstGeom prst="rect">
            <a:avLst/>
          </a:prstGeom>
          <a:noFill/>
          <a:ln>
            <a:noFill/>
          </a:ln>
        </p:spPr>
      </p:pic>
      <p:pic>
        <p:nvPicPr>
          <p:cNvPr id="474" name="Google Shape;474;p65"/>
          <p:cNvPicPr preferRelativeResize="0"/>
          <p:nvPr/>
        </p:nvPicPr>
        <p:blipFill>
          <a:blip r:embed="rId4">
            <a:alphaModFix/>
          </a:blip>
          <a:stretch>
            <a:fillRect/>
          </a:stretch>
        </p:blipFill>
        <p:spPr>
          <a:xfrm>
            <a:off x="4639225" y="3105425"/>
            <a:ext cx="4113600" cy="2038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Blocked Cross-Validation (Time-Series)</a:t>
            </a:r>
            <a:endParaRPr/>
          </a:p>
        </p:txBody>
      </p:sp>
      <p:sp>
        <p:nvSpPr>
          <p:cNvPr id="480" name="Google Shape;480;p66"/>
          <p:cNvSpPr txBox="1"/>
          <p:nvPr>
            <p:ph idx="1" type="body"/>
          </p:nvPr>
        </p:nvSpPr>
        <p:spPr>
          <a:xfrm>
            <a:off x="197375" y="1039650"/>
            <a:ext cx="8878800" cy="30642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sz="1400"/>
              <a:t>Our Project's Approach:</a:t>
            </a:r>
            <a:endParaRPr sz="1400"/>
          </a:p>
          <a:p>
            <a:pPr indent="-304165" lvl="0" marL="457200" rtl="0" algn="l">
              <a:lnSpc>
                <a:spcPct val="100000"/>
              </a:lnSpc>
              <a:spcBef>
                <a:spcPts val="1200"/>
              </a:spcBef>
              <a:spcAft>
                <a:spcPts val="0"/>
              </a:spcAft>
              <a:buSzPct val="100000"/>
              <a:buChar char="●"/>
            </a:pPr>
            <a:r>
              <a:rPr lang="en" sz="1400"/>
              <a:t>Step 1: Data Partitioning</a:t>
            </a:r>
            <a:endParaRPr sz="1400"/>
          </a:p>
          <a:p>
            <a:pPr indent="-304165" lvl="1" marL="914400" rtl="0" algn="l">
              <a:lnSpc>
                <a:spcPct val="100000"/>
              </a:lnSpc>
              <a:spcBef>
                <a:spcPts val="0"/>
              </a:spcBef>
              <a:spcAft>
                <a:spcPts val="0"/>
              </a:spcAft>
              <a:buSzPct val="100000"/>
              <a:buChar char="○"/>
            </a:pPr>
            <a:r>
              <a:rPr lang="en" sz="1400"/>
              <a:t>Use the first three quarters of our 12-month dataset.  </a:t>
            </a:r>
            <a:endParaRPr sz="1400"/>
          </a:p>
          <a:p>
            <a:pPr indent="-304165" lvl="1" marL="914400" rtl="0" algn="l">
              <a:lnSpc>
                <a:spcPct val="100000"/>
              </a:lnSpc>
              <a:spcBef>
                <a:spcPts val="0"/>
              </a:spcBef>
              <a:spcAft>
                <a:spcPts val="0"/>
              </a:spcAft>
              <a:buSzPct val="100000"/>
              <a:buChar char="○"/>
            </a:pPr>
            <a:r>
              <a:rPr lang="en" sz="1400"/>
              <a:t>Partition the data into non-overlapping folds (Blocked CV) that preserve the chronological order.</a:t>
            </a:r>
            <a:endParaRPr sz="1400"/>
          </a:p>
          <a:p>
            <a:pPr indent="-304165" lvl="0" marL="457200" rtl="0" algn="l">
              <a:lnSpc>
                <a:spcPct val="100000"/>
              </a:lnSpc>
              <a:spcBef>
                <a:spcPts val="0"/>
              </a:spcBef>
              <a:spcAft>
                <a:spcPts val="0"/>
              </a:spcAft>
              <a:buSzPct val="100000"/>
              <a:buChar char="●"/>
            </a:pPr>
            <a:r>
              <a:rPr lang="en" sz="1400"/>
              <a:t>Step 2: Custom Cross-Validation Setup</a:t>
            </a:r>
            <a:endParaRPr sz="1400"/>
          </a:p>
          <a:p>
            <a:pPr indent="-304165" lvl="1" marL="914400" rtl="0" algn="l">
              <a:lnSpc>
                <a:spcPct val="100000"/>
              </a:lnSpc>
              <a:spcBef>
                <a:spcPts val="0"/>
              </a:spcBef>
              <a:spcAft>
                <a:spcPts val="0"/>
              </a:spcAft>
              <a:buSzPct val="100000"/>
              <a:buChar char="○"/>
            </a:pPr>
            <a:r>
              <a:rPr lang="en" sz="1400"/>
              <a:t>Implement a custom cross-validation class that lets you specify:</a:t>
            </a:r>
            <a:endParaRPr sz="1400"/>
          </a:p>
          <a:p>
            <a:pPr indent="-304164" lvl="2" marL="1371600" rtl="0" algn="l">
              <a:lnSpc>
                <a:spcPct val="100000"/>
              </a:lnSpc>
              <a:spcBef>
                <a:spcPts val="0"/>
              </a:spcBef>
              <a:spcAft>
                <a:spcPts val="0"/>
              </a:spcAft>
              <a:buSzPct val="100000"/>
              <a:buChar char="■"/>
            </a:pPr>
            <a:r>
              <a:rPr lang="en" sz="1400"/>
              <a:t>The number of folds</a:t>
            </a:r>
            <a:endParaRPr sz="1400"/>
          </a:p>
          <a:p>
            <a:pPr indent="-304164" lvl="2" marL="1371600" rtl="0" algn="l">
              <a:lnSpc>
                <a:spcPct val="100000"/>
              </a:lnSpc>
              <a:spcBef>
                <a:spcPts val="0"/>
              </a:spcBef>
              <a:spcAft>
                <a:spcPts val="0"/>
              </a:spcAft>
              <a:buSzPct val="100000"/>
              <a:buChar char="■"/>
            </a:pPr>
            <a:r>
              <a:rPr lang="en" sz="1400"/>
              <a:t>The training ratio for each fold</a:t>
            </a:r>
            <a:endParaRPr sz="1400"/>
          </a:p>
          <a:p>
            <a:pPr indent="-304164" lvl="2" marL="1371600" rtl="0" algn="l">
              <a:lnSpc>
                <a:spcPct val="100000"/>
              </a:lnSpc>
              <a:spcBef>
                <a:spcPts val="0"/>
              </a:spcBef>
              <a:spcAft>
                <a:spcPts val="0"/>
              </a:spcAft>
              <a:buSzPct val="100000"/>
              <a:buChar char="■"/>
            </a:pPr>
            <a:r>
              <a:rPr lang="en" sz="1400"/>
              <a:t>The model and hyperparameter grid</a:t>
            </a:r>
            <a:endParaRPr sz="1400"/>
          </a:p>
          <a:p>
            <a:pPr indent="-304164" lvl="2" marL="1371600" rtl="0" algn="l">
              <a:lnSpc>
                <a:spcPct val="100000"/>
              </a:lnSpc>
              <a:spcBef>
                <a:spcPts val="0"/>
              </a:spcBef>
              <a:spcAft>
                <a:spcPts val="0"/>
              </a:spcAft>
              <a:buSzPct val="100000"/>
              <a:buChar char="■"/>
            </a:pPr>
            <a:r>
              <a:rPr lang="en" sz="1400"/>
              <a:t>The evaluation metrics</a:t>
            </a:r>
            <a:endParaRPr sz="1400"/>
          </a:p>
          <a:p>
            <a:pPr indent="-304165" lvl="1" marL="914400" rtl="0" algn="l">
              <a:lnSpc>
                <a:spcPct val="100000"/>
              </a:lnSpc>
              <a:spcBef>
                <a:spcPts val="0"/>
              </a:spcBef>
              <a:spcAft>
                <a:spcPts val="0"/>
              </a:spcAft>
              <a:buSzPct val="100000"/>
              <a:buChar char="○"/>
            </a:pPr>
            <a:r>
              <a:rPr lang="en" sz="1400"/>
              <a:t>Apply robust scaling on numerical features from the training subset only to prevent data leakage.</a:t>
            </a:r>
            <a:endParaRPr sz="1400"/>
          </a:p>
          <a:p>
            <a:pPr indent="-304165" lvl="0" marL="457200" rtl="0" algn="l">
              <a:lnSpc>
                <a:spcPct val="100000"/>
              </a:lnSpc>
              <a:spcBef>
                <a:spcPts val="0"/>
              </a:spcBef>
              <a:spcAft>
                <a:spcPts val="0"/>
              </a:spcAft>
              <a:buSzPct val="100000"/>
              <a:buChar char="●"/>
            </a:pPr>
            <a:r>
              <a:rPr lang="en" sz="1400"/>
              <a:t>Step 3: Training &amp; Evaluation</a:t>
            </a:r>
            <a:endParaRPr sz="1400"/>
          </a:p>
          <a:p>
            <a:pPr indent="-304165" lvl="1" marL="914400" rtl="0" algn="l">
              <a:lnSpc>
                <a:spcPct val="100000"/>
              </a:lnSpc>
              <a:spcBef>
                <a:spcPts val="0"/>
              </a:spcBef>
              <a:spcAft>
                <a:spcPts val="0"/>
              </a:spcAft>
              <a:buSzPct val="100000"/>
              <a:buChar char="○"/>
            </a:pPr>
            <a:r>
              <a:rPr lang="en" sz="1400"/>
              <a:t>For each fold:</a:t>
            </a:r>
            <a:endParaRPr sz="1400"/>
          </a:p>
          <a:p>
            <a:pPr indent="-304164" lvl="2" marL="1371600" rtl="0" algn="l">
              <a:lnSpc>
                <a:spcPct val="100000"/>
              </a:lnSpc>
              <a:spcBef>
                <a:spcPts val="0"/>
              </a:spcBef>
              <a:spcAft>
                <a:spcPts val="0"/>
              </a:spcAft>
              <a:buSzPct val="100000"/>
              <a:buChar char="■"/>
            </a:pPr>
            <a:r>
              <a:rPr lang="en" sz="1400"/>
              <a:t>Split data into training and test sets based on the defined ratio.</a:t>
            </a:r>
            <a:endParaRPr sz="1400"/>
          </a:p>
          <a:p>
            <a:pPr indent="-304164" lvl="2" marL="1371600" rtl="0" algn="l">
              <a:lnSpc>
                <a:spcPct val="100000"/>
              </a:lnSpc>
              <a:spcBef>
                <a:spcPts val="0"/>
              </a:spcBef>
              <a:spcAft>
                <a:spcPts val="0"/>
              </a:spcAft>
              <a:buSzPct val="100000"/>
              <a:buChar char="■"/>
            </a:pPr>
            <a:r>
              <a:rPr lang="en" sz="1400"/>
              <a:t>For each hyperparameter combination, train the model on the training set and evaluate on the test set.</a:t>
            </a:r>
            <a:endParaRPr sz="1400"/>
          </a:p>
          <a:p>
            <a:pPr indent="-304164" lvl="2" marL="1371600" rtl="0" algn="l">
              <a:lnSpc>
                <a:spcPct val="100000"/>
              </a:lnSpc>
              <a:spcBef>
                <a:spcPts val="0"/>
              </a:spcBef>
              <a:spcAft>
                <a:spcPts val="0"/>
              </a:spcAft>
              <a:buSzPct val="100000"/>
              <a:buChar char="■"/>
            </a:pPr>
            <a:r>
              <a:rPr lang="en" sz="1400"/>
              <a:t>Compute metrics (e.g., F1-score, accuracy) for each fold.</a:t>
            </a:r>
            <a:endParaRPr sz="1400"/>
          </a:p>
          <a:p>
            <a:pPr indent="-304165" lvl="1" marL="914400" rtl="0" algn="l">
              <a:lnSpc>
                <a:spcPct val="100000"/>
              </a:lnSpc>
              <a:spcBef>
                <a:spcPts val="0"/>
              </a:spcBef>
              <a:spcAft>
                <a:spcPts val="0"/>
              </a:spcAft>
              <a:buSzPct val="100000"/>
              <a:buChar char="○"/>
            </a:pPr>
            <a:r>
              <a:rPr lang="en" sz="1400"/>
              <a:t>Average the metrics across folds and select the hyperparameter combination with the best average score.</a:t>
            </a:r>
            <a:endParaRPr sz="1400"/>
          </a:p>
        </p:txBody>
      </p:sp>
      <p:sp>
        <p:nvSpPr>
          <p:cNvPr id="481" name="Google Shape;481;p66"/>
          <p:cNvSpPr/>
          <p:nvPr/>
        </p:nvSpPr>
        <p:spPr>
          <a:xfrm>
            <a:off x="512950" y="4125775"/>
            <a:ext cx="2436300" cy="441600"/>
          </a:xfrm>
          <a:prstGeom prst="roundRect">
            <a:avLst>
              <a:gd fmla="val 16667" name="adj"/>
            </a:avLst>
          </a:prstGeom>
          <a:solidFill>
            <a:srgbClr val="0050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DM Sans"/>
                <a:ea typeface="DM Sans"/>
                <a:cs typeface="DM Sans"/>
                <a:sym typeface="DM Sans"/>
              </a:rPr>
              <a:t>First Three Quarter Data</a:t>
            </a:r>
            <a:endParaRPr b="1">
              <a:solidFill>
                <a:schemeClr val="accent3"/>
              </a:solidFill>
              <a:latin typeface="DM Sans"/>
              <a:ea typeface="DM Sans"/>
              <a:cs typeface="DM Sans"/>
              <a:sym typeface="DM Sans"/>
            </a:endParaRPr>
          </a:p>
        </p:txBody>
      </p:sp>
      <p:sp>
        <p:nvSpPr>
          <p:cNvPr id="482" name="Google Shape;482;p66"/>
          <p:cNvSpPr/>
          <p:nvPr/>
        </p:nvSpPr>
        <p:spPr>
          <a:xfrm>
            <a:off x="2949250" y="4182775"/>
            <a:ext cx="926100" cy="32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3" name="Google Shape;483;p66"/>
          <p:cNvSpPr/>
          <p:nvPr/>
        </p:nvSpPr>
        <p:spPr>
          <a:xfrm>
            <a:off x="3875350" y="3949675"/>
            <a:ext cx="1111500" cy="793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DM Sans"/>
                <a:ea typeface="DM Sans"/>
                <a:cs typeface="DM Sans"/>
                <a:sym typeface="DM Sans"/>
              </a:rPr>
              <a:t>Blocked Cross Validation</a:t>
            </a:r>
            <a:endParaRPr b="1">
              <a:solidFill>
                <a:schemeClr val="accent3"/>
              </a:solidFill>
              <a:latin typeface="DM Sans"/>
              <a:ea typeface="DM Sans"/>
              <a:cs typeface="DM Sans"/>
              <a:sym typeface="DM Sans"/>
            </a:endParaRPr>
          </a:p>
        </p:txBody>
      </p:sp>
      <p:sp>
        <p:nvSpPr>
          <p:cNvPr id="484" name="Google Shape;484;p66"/>
          <p:cNvSpPr/>
          <p:nvPr/>
        </p:nvSpPr>
        <p:spPr>
          <a:xfrm>
            <a:off x="4986850" y="4182775"/>
            <a:ext cx="926100" cy="32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5" name="Google Shape;485;p66"/>
          <p:cNvSpPr/>
          <p:nvPr/>
        </p:nvSpPr>
        <p:spPr>
          <a:xfrm>
            <a:off x="5912950" y="3949675"/>
            <a:ext cx="2529000" cy="793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DM Sans"/>
                <a:ea typeface="DM Sans"/>
                <a:cs typeface="DM Sans"/>
                <a:sym typeface="DM Sans"/>
              </a:rPr>
              <a:t>Optimal </a:t>
            </a:r>
            <a:r>
              <a:rPr b="1" lang="en">
                <a:solidFill>
                  <a:schemeClr val="accent3"/>
                </a:solidFill>
                <a:latin typeface="DM Sans"/>
                <a:ea typeface="DM Sans"/>
                <a:cs typeface="DM Sans"/>
                <a:sym typeface="DM Sans"/>
              </a:rPr>
              <a:t>Hyperparameters</a:t>
            </a:r>
            <a:r>
              <a:rPr b="1" lang="en">
                <a:solidFill>
                  <a:schemeClr val="accent3"/>
                </a:solidFill>
                <a:latin typeface="DM Sans"/>
                <a:ea typeface="DM Sans"/>
                <a:cs typeface="DM Sans"/>
                <a:sym typeface="DM Sans"/>
              </a:rPr>
              <a:t> </a:t>
            </a:r>
            <a:endParaRPr b="1">
              <a:solidFill>
                <a:schemeClr val="accent3"/>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7"/>
          <p:cNvSpPr txBox="1"/>
          <p:nvPr>
            <p:ph type="title"/>
          </p:nvPr>
        </p:nvSpPr>
        <p:spPr>
          <a:xfrm>
            <a:off x="311700" y="453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 Used</a:t>
            </a:r>
            <a:endParaRPr/>
          </a:p>
        </p:txBody>
      </p:sp>
      <p:sp>
        <p:nvSpPr>
          <p:cNvPr id="491" name="Google Shape;491;p67"/>
          <p:cNvSpPr txBox="1"/>
          <p:nvPr>
            <p:ph idx="1" type="body"/>
          </p:nvPr>
        </p:nvSpPr>
        <p:spPr>
          <a:xfrm>
            <a:off x="125850" y="1172100"/>
            <a:ext cx="6574500" cy="3774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400"/>
              <a:t>Accuracy</a:t>
            </a:r>
            <a:r>
              <a:rPr lang="en" sz="1400"/>
              <a:t>: Measures the overall correctness of our model's predictions. It is defined as the ratio of the number of correct predictions to the total number of predictions made. </a:t>
            </a:r>
            <a:endParaRPr sz="1400"/>
          </a:p>
          <a:p>
            <a:pPr indent="0" lvl="0" marL="0" rtl="0" algn="l">
              <a:lnSpc>
                <a:spcPct val="100000"/>
              </a:lnSpc>
              <a:spcBef>
                <a:spcPts val="1200"/>
              </a:spcBef>
              <a:spcAft>
                <a:spcPts val="0"/>
              </a:spcAft>
              <a:buNone/>
            </a:pPr>
            <a:r>
              <a:rPr b="1" lang="en" sz="1400"/>
              <a:t>Weighted Precision</a:t>
            </a:r>
            <a:r>
              <a:rPr lang="en" sz="1400"/>
              <a:t>: Computes precision for each class (early, on-time, delayed) and then averages them using weights based on the number of instances in each class. This helps account for class imbalances.</a:t>
            </a:r>
            <a:endParaRPr sz="1400"/>
          </a:p>
          <a:p>
            <a:pPr indent="0" lvl="0" marL="0" rtl="0" algn="l">
              <a:lnSpc>
                <a:spcPct val="100000"/>
              </a:lnSpc>
              <a:spcBef>
                <a:spcPts val="1200"/>
              </a:spcBef>
              <a:spcAft>
                <a:spcPts val="0"/>
              </a:spcAft>
              <a:buNone/>
            </a:pPr>
            <a:r>
              <a:rPr b="1" lang="en" sz="1400"/>
              <a:t>Weighted Recall</a:t>
            </a:r>
            <a:r>
              <a:rPr lang="en" sz="1400"/>
              <a:t>: Calculates the recall (sensitivity) for each class, which is the fraction of actual instances correctly predicted, and averages these scores with weights proportional to the class frequencies.</a:t>
            </a:r>
            <a:endParaRPr sz="1400"/>
          </a:p>
          <a:p>
            <a:pPr indent="0" lvl="0" marL="0" rtl="0" algn="l">
              <a:lnSpc>
                <a:spcPct val="100000"/>
              </a:lnSpc>
              <a:spcBef>
                <a:spcPts val="1200"/>
              </a:spcBef>
              <a:spcAft>
                <a:spcPts val="1200"/>
              </a:spcAft>
              <a:buNone/>
            </a:pPr>
            <a:r>
              <a:rPr b="1" lang="en" sz="1400"/>
              <a:t>F1 Score: </a:t>
            </a:r>
            <a:r>
              <a:rPr lang="en" sz="1400"/>
              <a:t>Represents the harmonic mean of precision and recall for each class. The weighted F1 score averages these values according to each class's prevalence, providing a balanced measure of performance that considers both false positives and false negatives.</a:t>
            </a:r>
            <a:br>
              <a:rPr b="1" lang="en" sz="1400"/>
            </a:br>
            <a:endParaRPr b="1" sz="1400"/>
          </a:p>
        </p:txBody>
      </p:sp>
      <p:pic>
        <p:nvPicPr>
          <p:cNvPr id="492" name="Google Shape;492;p67"/>
          <p:cNvPicPr preferRelativeResize="0"/>
          <p:nvPr/>
        </p:nvPicPr>
        <p:blipFill>
          <a:blip r:embed="rId3">
            <a:alphaModFix/>
          </a:blip>
          <a:stretch>
            <a:fillRect/>
          </a:stretch>
        </p:blipFill>
        <p:spPr>
          <a:xfrm>
            <a:off x="6264850" y="1974648"/>
            <a:ext cx="2879150" cy="542775"/>
          </a:xfrm>
          <a:prstGeom prst="rect">
            <a:avLst/>
          </a:prstGeom>
          <a:noFill/>
          <a:ln>
            <a:noFill/>
          </a:ln>
        </p:spPr>
      </p:pic>
      <p:pic>
        <p:nvPicPr>
          <p:cNvPr id="493" name="Google Shape;493;p67"/>
          <p:cNvPicPr preferRelativeResize="0"/>
          <p:nvPr/>
        </p:nvPicPr>
        <p:blipFill>
          <a:blip r:embed="rId4">
            <a:alphaModFix/>
          </a:blip>
          <a:stretch>
            <a:fillRect/>
          </a:stretch>
        </p:blipFill>
        <p:spPr>
          <a:xfrm>
            <a:off x="6389934" y="2717050"/>
            <a:ext cx="2628979" cy="661600"/>
          </a:xfrm>
          <a:prstGeom prst="rect">
            <a:avLst/>
          </a:prstGeom>
          <a:noFill/>
          <a:ln>
            <a:noFill/>
          </a:ln>
        </p:spPr>
      </p:pic>
      <p:pic>
        <p:nvPicPr>
          <p:cNvPr id="494" name="Google Shape;494;p67"/>
          <p:cNvPicPr preferRelativeResize="0"/>
          <p:nvPr/>
        </p:nvPicPr>
        <p:blipFill>
          <a:blip r:embed="rId5">
            <a:alphaModFix/>
          </a:blip>
          <a:stretch>
            <a:fillRect/>
          </a:stretch>
        </p:blipFill>
        <p:spPr>
          <a:xfrm>
            <a:off x="6714425" y="3618150"/>
            <a:ext cx="2138850" cy="661593"/>
          </a:xfrm>
          <a:prstGeom prst="rect">
            <a:avLst/>
          </a:prstGeom>
          <a:noFill/>
          <a:ln>
            <a:noFill/>
          </a:ln>
        </p:spPr>
      </p:pic>
      <p:pic>
        <p:nvPicPr>
          <p:cNvPr id="495" name="Google Shape;495;p67"/>
          <p:cNvPicPr preferRelativeResize="0"/>
          <p:nvPr/>
        </p:nvPicPr>
        <p:blipFill>
          <a:blip r:embed="rId6">
            <a:alphaModFix/>
          </a:blip>
          <a:stretch>
            <a:fillRect/>
          </a:stretch>
        </p:blipFill>
        <p:spPr>
          <a:xfrm>
            <a:off x="6597715" y="1113423"/>
            <a:ext cx="2372259" cy="661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1" name="Google Shape;501;p68"/>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502" name="Google Shape;502;p68"/>
          <p:cNvSpPr txBox="1"/>
          <p:nvPr/>
        </p:nvSpPr>
        <p:spPr>
          <a:xfrm>
            <a:off x="516437" y="14319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503" name="Google Shape;503;p68"/>
          <p:cNvSpPr txBox="1"/>
          <p:nvPr/>
        </p:nvSpPr>
        <p:spPr>
          <a:xfrm>
            <a:off x="516437" y="2118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Preprocessing/Pipeline</a:t>
            </a:r>
            <a:endParaRPr b="1" sz="3650">
              <a:solidFill>
                <a:schemeClr val="accent2"/>
              </a:solidFill>
              <a:latin typeface="Merriweather"/>
              <a:ea typeface="Merriweather"/>
              <a:cs typeface="Merriweather"/>
              <a:sym typeface="Merriweather"/>
            </a:endParaRPr>
          </a:p>
        </p:txBody>
      </p:sp>
      <p:sp>
        <p:nvSpPr>
          <p:cNvPr id="504" name="Google Shape;504;p68"/>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05" name="Google Shape;505;p68"/>
          <p:cNvSpPr txBox="1"/>
          <p:nvPr/>
        </p:nvSpPr>
        <p:spPr>
          <a:xfrm>
            <a:off x="196954" y="14319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506" name="Google Shape;506;p68"/>
          <p:cNvSpPr txBox="1"/>
          <p:nvPr/>
        </p:nvSpPr>
        <p:spPr>
          <a:xfrm>
            <a:off x="196954" y="2118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507" name="Google Shape;507;p68"/>
          <p:cNvSpPr txBox="1"/>
          <p:nvPr/>
        </p:nvSpPr>
        <p:spPr>
          <a:xfrm>
            <a:off x="519575" y="28020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Cross-Validation and Fine-Tuning</a:t>
            </a:r>
            <a:endParaRPr b="1" sz="3650">
              <a:solidFill>
                <a:schemeClr val="accent2"/>
              </a:solidFill>
              <a:latin typeface="Merriweather"/>
              <a:ea typeface="Merriweather"/>
              <a:cs typeface="Merriweather"/>
              <a:sym typeface="Merriweather"/>
            </a:endParaRPr>
          </a:p>
        </p:txBody>
      </p:sp>
      <p:sp>
        <p:nvSpPr>
          <p:cNvPr id="508" name="Google Shape;508;p68"/>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509" name="Google Shape;509;p68"/>
          <p:cNvSpPr txBox="1"/>
          <p:nvPr/>
        </p:nvSpPr>
        <p:spPr>
          <a:xfrm>
            <a:off x="196954" y="27992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510" name="Google Shape;510;p68"/>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511" name="Google Shape;511;p68"/>
          <p:cNvSpPr txBox="1"/>
          <p:nvPr/>
        </p:nvSpPr>
        <p:spPr>
          <a:xfrm>
            <a:off x="516437" y="34850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Model Results</a:t>
            </a:r>
            <a:endParaRPr b="1" sz="3650">
              <a:solidFill>
                <a:schemeClr val="dk1"/>
              </a:solidFill>
              <a:latin typeface="Merriweather"/>
              <a:ea typeface="Merriweather"/>
              <a:cs typeface="Merriweather"/>
              <a:sym typeface="Merriweather"/>
            </a:endParaRPr>
          </a:p>
        </p:txBody>
      </p:sp>
      <p:sp>
        <p:nvSpPr>
          <p:cNvPr id="512" name="Google Shape;512;p68"/>
          <p:cNvSpPr txBox="1"/>
          <p:nvPr/>
        </p:nvSpPr>
        <p:spPr>
          <a:xfrm>
            <a:off x="196954" y="34850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69"/>
          <p:cNvSpPr txBox="1"/>
          <p:nvPr>
            <p:ph idx="1" type="subTitle"/>
          </p:nvPr>
        </p:nvSpPr>
        <p:spPr>
          <a:xfrm>
            <a:off x="975288" y="344000"/>
            <a:ext cx="7193400" cy="5310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sz="2250"/>
              <a:t>Model Comparisons Across Evaluation Metrics</a:t>
            </a:r>
            <a:endParaRPr/>
          </a:p>
        </p:txBody>
      </p:sp>
      <p:graphicFrame>
        <p:nvGraphicFramePr>
          <p:cNvPr id="519" name="Google Shape;519;p69"/>
          <p:cNvGraphicFramePr/>
          <p:nvPr/>
        </p:nvGraphicFramePr>
        <p:xfrm>
          <a:off x="197375" y="1559800"/>
          <a:ext cx="3000000" cy="3000000"/>
        </p:xfrm>
        <a:graphic>
          <a:graphicData uri="http://schemas.openxmlformats.org/drawingml/2006/table">
            <a:tbl>
              <a:tblPr>
                <a:noFill/>
                <a:tableStyleId>{CB9C8A06-ABDA-447D-8812-171D45121B86}</a:tableStyleId>
              </a:tblPr>
              <a:tblGrid>
                <a:gridCol w="1444775"/>
                <a:gridCol w="839700"/>
                <a:gridCol w="887075"/>
                <a:gridCol w="946100"/>
                <a:gridCol w="924525"/>
                <a:gridCol w="868750"/>
                <a:gridCol w="946100"/>
                <a:gridCol w="904300"/>
                <a:gridCol w="987900"/>
              </a:tblGrid>
              <a:tr h="630425">
                <a:tc>
                  <a:txBody>
                    <a:bodyPr/>
                    <a:lstStyle/>
                    <a:p>
                      <a:pPr indent="0" lvl="0" marL="0" rtl="0" algn="ctr">
                        <a:spcBef>
                          <a:spcPts val="0"/>
                        </a:spcBef>
                        <a:spcAft>
                          <a:spcPts val="0"/>
                        </a:spcAft>
                        <a:buNone/>
                      </a:pPr>
                      <a:r>
                        <a:rPr b="1" lang="en" sz="1300">
                          <a:latin typeface="DM Sans"/>
                          <a:ea typeface="DM Sans"/>
                          <a:cs typeface="DM Sans"/>
                          <a:sym typeface="DM Sans"/>
                        </a:rPr>
                        <a:t>Model</a:t>
                      </a:r>
                      <a:endParaRPr b="1" sz="1300">
                        <a:latin typeface="DM Sans"/>
                        <a:ea typeface="DM Sans"/>
                        <a:cs typeface="DM Sans"/>
                        <a:sym typeface="DM Sans"/>
                      </a:endParaRPr>
                    </a:p>
                  </a:txBody>
                  <a:tcPr marT="91425" marB="91425" marR="91425" marL="91425" anchor="b"/>
                </a:tc>
                <a:tc>
                  <a:txBody>
                    <a:bodyPr/>
                    <a:lstStyle/>
                    <a:p>
                      <a:pPr indent="0" lvl="0" marL="0" rtl="0" algn="ctr">
                        <a:spcBef>
                          <a:spcPts val="0"/>
                        </a:spcBef>
                        <a:spcAft>
                          <a:spcPts val="0"/>
                        </a:spcAft>
                        <a:buNone/>
                      </a:pPr>
                      <a:r>
                        <a:rPr b="1" lang="en" sz="1200">
                          <a:latin typeface="DM Sans"/>
                          <a:ea typeface="DM Sans"/>
                          <a:cs typeface="DM Sans"/>
                          <a:sym typeface="DM Sans"/>
                        </a:rPr>
                        <a:t>Train F1</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Train Precision</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Train Recall</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Train Accuracy</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Test F1</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Test Precision</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Test Recall</a:t>
                      </a:r>
                      <a:endParaRPr b="1"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b="1" lang="en" sz="1200">
                          <a:latin typeface="DM Sans"/>
                          <a:ea typeface="DM Sans"/>
                          <a:cs typeface="DM Sans"/>
                          <a:sym typeface="DM Sans"/>
                        </a:rPr>
                        <a:t>Test Accuracy</a:t>
                      </a:r>
                      <a:endParaRPr b="1" sz="1200">
                        <a:latin typeface="DM Sans"/>
                        <a:ea typeface="DM Sans"/>
                        <a:cs typeface="DM Sans"/>
                        <a:sym typeface="DM Sans"/>
                      </a:endParaRPr>
                    </a:p>
                  </a:txBody>
                  <a:tcPr marT="91425" marB="91425" marR="91425" marL="91425"/>
                </a:tc>
              </a:tr>
              <a:tr h="630425">
                <a:tc>
                  <a:txBody>
                    <a:bodyPr/>
                    <a:lstStyle/>
                    <a:p>
                      <a:pPr indent="0" lvl="0" marL="0" rtl="0" algn="l">
                        <a:spcBef>
                          <a:spcPts val="0"/>
                        </a:spcBef>
                        <a:spcAft>
                          <a:spcPts val="0"/>
                        </a:spcAft>
                        <a:buNone/>
                      </a:pPr>
                      <a:r>
                        <a:rPr lang="en" sz="1300">
                          <a:latin typeface="DM Sans"/>
                          <a:ea typeface="DM Sans"/>
                          <a:cs typeface="DM Sans"/>
                          <a:sym typeface="DM Sans"/>
                        </a:rPr>
                        <a:t>Decision Tree </a:t>
                      </a:r>
                      <a:endParaRPr sz="13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0.470</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0.445</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0.570</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0.570</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0.505</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0.460</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0.586</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0.586</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r h="630425">
                <a:tc>
                  <a:txBody>
                    <a:bodyPr/>
                    <a:lstStyle/>
                    <a:p>
                      <a:pPr indent="0" lvl="0" marL="0" rtl="0" algn="l">
                        <a:spcBef>
                          <a:spcPts val="0"/>
                        </a:spcBef>
                        <a:spcAft>
                          <a:spcPts val="0"/>
                        </a:spcAft>
                        <a:buNone/>
                      </a:pPr>
                      <a:r>
                        <a:rPr lang="en" sz="1300">
                          <a:latin typeface="DM Sans"/>
                          <a:ea typeface="DM Sans"/>
                          <a:cs typeface="DM Sans"/>
                          <a:sym typeface="DM Sans"/>
                        </a:rPr>
                        <a:t>Logistic Regression</a:t>
                      </a:r>
                      <a:endParaRPr sz="13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0.520</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0.525</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0.582</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0.582</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0.537</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0.523</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0.561</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0.561</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0425">
                <a:tc>
                  <a:txBody>
                    <a:bodyPr/>
                    <a:lstStyle/>
                    <a:p>
                      <a:pPr indent="0" lvl="0" marL="0" rtl="0" algn="l">
                        <a:spcBef>
                          <a:spcPts val="0"/>
                        </a:spcBef>
                        <a:spcAft>
                          <a:spcPts val="0"/>
                        </a:spcAft>
                        <a:buNone/>
                      </a:pPr>
                      <a:r>
                        <a:rPr lang="en" sz="1300">
                          <a:latin typeface="DM Sans"/>
                          <a:ea typeface="DM Sans"/>
                          <a:cs typeface="DM Sans"/>
                          <a:sym typeface="DM Sans"/>
                        </a:rPr>
                        <a:t>Random Forest</a:t>
                      </a:r>
                      <a:endParaRPr sz="13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0.4240</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0.4492</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0.5762</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0.5762</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0.4461</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DM Sans"/>
                          <a:ea typeface="DM Sans"/>
                          <a:cs typeface="DM Sans"/>
                          <a:sym typeface="DM Sans"/>
                        </a:rPr>
                        <a:t>0.3562</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0.5968</a:t>
                      </a:r>
                      <a:endParaRPr b="1">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DM Sans"/>
                          <a:ea typeface="DM Sans"/>
                          <a:cs typeface="DM Sans"/>
                          <a:sym typeface="DM Sans"/>
                        </a:rPr>
                        <a:t>0.5968</a:t>
                      </a:r>
                      <a:endParaRPr b="1">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0425">
                <a:tc>
                  <a:txBody>
                    <a:bodyPr/>
                    <a:lstStyle/>
                    <a:p>
                      <a:pPr indent="0" lvl="0" marL="0" rtl="0" algn="l">
                        <a:spcBef>
                          <a:spcPts val="0"/>
                        </a:spcBef>
                        <a:spcAft>
                          <a:spcPts val="0"/>
                        </a:spcAft>
                        <a:buNone/>
                      </a:pPr>
                      <a:r>
                        <a:rPr lang="en" sz="1300">
                          <a:latin typeface="DM Sans"/>
                          <a:ea typeface="DM Sans"/>
                          <a:cs typeface="DM Sans"/>
                          <a:sym typeface="DM Sans"/>
                        </a:rPr>
                        <a:t>Random Forest (with Lasso Feature Selection)</a:t>
                      </a:r>
                      <a:endParaRPr sz="13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DM Sans"/>
                          <a:ea typeface="DM Sans"/>
                          <a:cs typeface="DM Sans"/>
                          <a:sym typeface="DM Sans"/>
                        </a:rPr>
                        <a:t>0.4490</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0.4935</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0.5715</a:t>
                      </a:r>
                      <a:endParaRPr>
                        <a:solidFill>
                          <a:schemeClr val="hlink"/>
                        </a:solidFill>
                        <a:latin typeface="DM Sans"/>
                        <a:ea typeface="DM Sans"/>
                        <a:cs typeface="DM Sans"/>
                        <a:sym typeface="DM Sans"/>
                      </a:endParaRPr>
                    </a:p>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0.5715</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hlink"/>
                        </a:buClr>
                        <a:buSzPts val="1100"/>
                        <a:buFont typeface="Arial"/>
                        <a:buNone/>
                      </a:pPr>
                      <a:r>
                        <a:rPr lang="en">
                          <a:solidFill>
                            <a:schemeClr val="hlink"/>
                          </a:solidFill>
                        </a:rPr>
                        <a:t>0.4597</a:t>
                      </a:r>
                      <a:endParaRPr>
                        <a:solidFill>
                          <a:schemeClr val="hlink"/>
                        </a:solidFill>
                      </a:endParaRPr>
                    </a:p>
                    <a:p>
                      <a:pPr indent="0" lvl="0" marL="0" rtl="0" algn="l">
                        <a:spcBef>
                          <a:spcPts val="0"/>
                        </a:spcBef>
                        <a:spcAft>
                          <a:spcPts val="0"/>
                        </a:spcAft>
                        <a:buNone/>
                      </a:pPr>
                      <a:r>
                        <a:t/>
                      </a:r>
                      <a:endParaRPr i="1" u="sng">
                        <a:latin typeface="Pacifico"/>
                        <a:ea typeface="Pacifico"/>
                        <a:cs typeface="Pacifico"/>
                        <a:sym typeface="Pacific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0.4297</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0.5958</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DM Sans"/>
                          <a:ea typeface="DM Sans"/>
                          <a:cs typeface="DM Sans"/>
                          <a:sym typeface="DM Sans"/>
                        </a:rPr>
                        <a:t>0.5958</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520" name="Google Shape;520;p69"/>
          <p:cNvSpPr txBox="1"/>
          <p:nvPr/>
        </p:nvSpPr>
        <p:spPr>
          <a:xfrm>
            <a:off x="421425" y="803650"/>
            <a:ext cx="79302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hlink"/>
              </a:buClr>
              <a:buSzPts val="1200"/>
              <a:buFont typeface="DM Sans"/>
              <a:buChar char="●"/>
            </a:pPr>
            <a:r>
              <a:rPr lang="en" sz="1200">
                <a:solidFill>
                  <a:schemeClr val="hlink"/>
                </a:solidFill>
                <a:latin typeface="DM Sans"/>
                <a:ea typeface="DM Sans"/>
                <a:cs typeface="DM Sans"/>
                <a:sym typeface="DM Sans"/>
              </a:rPr>
              <a:t>Decision Tree Classifier used as a baseline due to simplicity and interpretability</a:t>
            </a:r>
            <a:endParaRPr sz="1200">
              <a:solidFill>
                <a:schemeClr val="hlink"/>
              </a:solidFill>
              <a:latin typeface="DM Sans"/>
              <a:ea typeface="DM Sans"/>
              <a:cs typeface="DM Sans"/>
              <a:sym typeface="DM Sans"/>
            </a:endParaRPr>
          </a:p>
          <a:p>
            <a:pPr indent="-304800" lvl="0" marL="457200" rtl="0" algn="l">
              <a:lnSpc>
                <a:spcPct val="115000"/>
              </a:lnSpc>
              <a:spcBef>
                <a:spcPts val="0"/>
              </a:spcBef>
              <a:spcAft>
                <a:spcPts val="0"/>
              </a:spcAft>
              <a:buClr>
                <a:schemeClr val="hlink"/>
              </a:buClr>
              <a:buSzPts val="1200"/>
              <a:buFont typeface="DM Sans"/>
              <a:buChar char="●"/>
            </a:pPr>
            <a:r>
              <a:rPr lang="en" sz="1200">
                <a:solidFill>
                  <a:schemeClr val="hlink"/>
                </a:solidFill>
                <a:latin typeface="DM Sans"/>
                <a:ea typeface="DM Sans"/>
                <a:cs typeface="DM Sans"/>
                <a:sym typeface="DM Sans"/>
              </a:rPr>
              <a:t>Logistic Regression hyperparameters selected via grid search across: Lasso/Ridge/ElasticNet</a:t>
            </a:r>
            <a:endParaRPr sz="1200">
              <a:solidFill>
                <a:schemeClr val="hlink"/>
              </a:solidFill>
              <a:latin typeface="DM Sans"/>
              <a:ea typeface="DM Sans"/>
              <a:cs typeface="DM Sans"/>
              <a:sym typeface="DM Sans"/>
            </a:endParaRPr>
          </a:p>
          <a:p>
            <a:pPr indent="-304800" lvl="0" marL="457200" rtl="0" algn="l">
              <a:lnSpc>
                <a:spcPct val="115000"/>
              </a:lnSpc>
              <a:spcBef>
                <a:spcPts val="0"/>
              </a:spcBef>
              <a:spcAft>
                <a:spcPts val="0"/>
              </a:spcAft>
              <a:buClr>
                <a:schemeClr val="hlink"/>
              </a:buClr>
              <a:buSzPts val="1200"/>
              <a:buFont typeface="DM Sans"/>
              <a:buChar char="●"/>
            </a:pPr>
            <a:r>
              <a:rPr lang="en" sz="1200">
                <a:solidFill>
                  <a:schemeClr val="hlink"/>
                </a:solidFill>
                <a:latin typeface="DM Sans"/>
                <a:ea typeface="DM Sans"/>
                <a:cs typeface="DM Sans"/>
                <a:sym typeface="DM Sans"/>
              </a:rPr>
              <a:t>Random Forest tuned with a small grid to manage runtime while balancing performance</a:t>
            </a:r>
            <a:endParaRPr sz="1200">
              <a:solidFill>
                <a:schemeClr val="hlink"/>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70"/>
          <p:cNvSpPr txBox="1"/>
          <p:nvPr>
            <p:ph idx="1" type="subTitle"/>
          </p:nvPr>
        </p:nvSpPr>
        <p:spPr>
          <a:xfrm>
            <a:off x="975175" y="405825"/>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Best Hyperparameters</a:t>
            </a:r>
            <a:r>
              <a:rPr lang="en"/>
              <a:t> &amp; Takeaways</a:t>
            </a:r>
            <a:endParaRPr sz="1600">
              <a:solidFill>
                <a:srgbClr val="000000"/>
              </a:solidFill>
              <a:latin typeface="DM Sans"/>
              <a:ea typeface="DM Sans"/>
              <a:cs typeface="DM Sans"/>
              <a:sym typeface="DM Sans"/>
            </a:endParaRPr>
          </a:p>
        </p:txBody>
      </p:sp>
      <p:graphicFrame>
        <p:nvGraphicFramePr>
          <p:cNvPr id="527" name="Google Shape;527;p70"/>
          <p:cNvGraphicFramePr/>
          <p:nvPr/>
        </p:nvGraphicFramePr>
        <p:xfrm>
          <a:off x="952500" y="892950"/>
          <a:ext cx="3000000" cy="3000000"/>
        </p:xfrm>
        <a:graphic>
          <a:graphicData uri="http://schemas.openxmlformats.org/drawingml/2006/table">
            <a:tbl>
              <a:tblPr>
                <a:noFill/>
                <a:tableStyleId>{CB9C8A06-ABDA-447D-8812-171D45121B86}</a:tableStyleId>
              </a:tblPr>
              <a:tblGrid>
                <a:gridCol w="3619500"/>
                <a:gridCol w="3619500"/>
              </a:tblGrid>
              <a:tr h="381000">
                <a:tc>
                  <a:txBody>
                    <a:bodyPr/>
                    <a:lstStyle/>
                    <a:p>
                      <a:pPr indent="0" lvl="0" marL="0" rtl="0" algn="l">
                        <a:spcBef>
                          <a:spcPts val="0"/>
                        </a:spcBef>
                        <a:spcAft>
                          <a:spcPts val="0"/>
                        </a:spcAft>
                        <a:buNone/>
                      </a:pPr>
                      <a:r>
                        <a:rPr b="1" lang="en">
                          <a:latin typeface="DM Sans"/>
                          <a:ea typeface="DM Sans"/>
                          <a:cs typeface="DM Sans"/>
                          <a:sym typeface="DM Sans"/>
                        </a:rPr>
                        <a:t>Model</a:t>
                      </a:r>
                      <a:endParaRPr b="1">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a:latin typeface="DM Sans"/>
                          <a:ea typeface="DM Sans"/>
                          <a:cs typeface="DM Sans"/>
                          <a:sym typeface="DM Sans"/>
                        </a:rPr>
                        <a:t>Hyperparameters</a:t>
                      </a:r>
                      <a:endParaRPr b="1">
                        <a:latin typeface="DM Sans"/>
                        <a:ea typeface="DM Sans"/>
                        <a:cs typeface="DM Sans"/>
                        <a:sym typeface="DM Sans"/>
                      </a:endParaRPr>
                    </a:p>
                  </a:txBody>
                  <a:tcPr marT="91425" marB="91425" marR="91425" marL="91425"/>
                </a:tc>
              </a:tr>
              <a:tr h="381000">
                <a:tc>
                  <a:txBody>
                    <a:bodyPr/>
                    <a:lstStyle/>
                    <a:p>
                      <a:pPr indent="0" lvl="0" marL="0" rtl="0" algn="l">
                        <a:spcBef>
                          <a:spcPts val="0"/>
                        </a:spcBef>
                        <a:spcAft>
                          <a:spcPts val="0"/>
                        </a:spcAft>
                        <a:buNone/>
                      </a:pPr>
                      <a:r>
                        <a:rPr lang="en">
                          <a:latin typeface="DM Sans"/>
                          <a:ea typeface="DM Sans"/>
                          <a:cs typeface="DM Sans"/>
                          <a:sym typeface="DM Sans"/>
                        </a:rPr>
                        <a:t>Decision Tree (Baseline)</a:t>
                      </a:r>
                      <a:endParaRPr>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latin typeface="DM Sans"/>
                          <a:ea typeface="DM Sans"/>
                          <a:cs typeface="DM Sans"/>
                          <a:sym typeface="DM Sans"/>
                        </a:rPr>
                        <a:t>maxDepth = 3</a:t>
                      </a:r>
                      <a:endParaRPr>
                        <a:latin typeface="DM Sans"/>
                        <a:ea typeface="DM Sans"/>
                        <a:cs typeface="DM Sans"/>
                        <a:sym typeface="DM Sans"/>
                      </a:endParaRPr>
                    </a:p>
                  </a:txBody>
                  <a:tcPr marT="91425" marB="91425" marR="91425" marL="91425"/>
                </a:tc>
              </a:tr>
              <a:tr h="381000">
                <a:tc>
                  <a:txBody>
                    <a:bodyPr/>
                    <a:lstStyle/>
                    <a:p>
                      <a:pPr indent="0" lvl="0" marL="0" rtl="0" algn="l">
                        <a:spcBef>
                          <a:spcPts val="0"/>
                        </a:spcBef>
                        <a:spcAft>
                          <a:spcPts val="0"/>
                        </a:spcAft>
                        <a:buNone/>
                      </a:pPr>
                      <a:r>
                        <a:rPr lang="en">
                          <a:latin typeface="DM Sans"/>
                          <a:ea typeface="DM Sans"/>
                          <a:cs typeface="DM Sans"/>
                          <a:sym typeface="DM Sans"/>
                        </a:rPr>
                        <a:t>Logistic</a:t>
                      </a:r>
                      <a:r>
                        <a:rPr lang="en">
                          <a:latin typeface="DM Sans"/>
                          <a:ea typeface="DM Sans"/>
                          <a:cs typeface="DM Sans"/>
                          <a:sym typeface="DM Sans"/>
                        </a:rPr>
                        <a:t> Regression</a:t>
                      </a:r>
                      <a:endParaRPr>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latin typeface="DM Sans"/>
                          <a:ea typeface="DM Sans"/>
                          <a:cs typeface="DM Sans"/>
                          <a:sym typeface="DM Sans"/>
                        </a:rPr>
                        <a:t>regParam=0.001, elasticNetParam=0.0</a:t>
                      </a:r>
                      <a:endParaRPr>
                        <a:latin typeface="DM Sans"/>
                        <a:ea typeface="DM Sans"/>
                        <a:cs typeface="DM Sans"/>
                        <a:sym typeface="DM Sans"/>
                      </a:endParaRPr>
                    </a:p>
                  </a:txBody>
                  <a:tcPr marT="91425" marB="91425" marR="91425" marL="91425"/>
                </a:tc>
              </a:tr>
              <a:tr h="302425">
                <a:tc>
                  <a:txBody>
                    <a:bodyPr/>
                    <a:lstStyle/>
                    <a:p>
                      <a:pPr indent="0" lvl="0" marL="0" rtl="0" algn="l">
                        <a:spcBef>
                          <a:spcPts val="0"/>
                        </a:spcBef>
                        <a:spcAft>
                          <a:spcPts val="0"/>
                        </a:spcAft>
                        <a:buNone/>
                      </a:pPr>
                      <a:r>
                        <a:rPr lang="en">
                          <a:latin typeface="DM Sans"/>
                          <a:ea typeface="DM Sans"/>
                          <a:cs typeface="DM Sans"/>
                          <a:sym typeface="DM Sans"/>
                        </a:rPr>
                        <a:t>Random Forest</a:t>
                      </a:r>
                      <a:endParaRPr>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latin typeface="DM Sans"/>
                          <a:ea typeface="DM Sans"/>
                          <a:cs typeface="DM Sans"/>
                          <a:sym typeface="DM Sans"/>
                        </a:rPr>
                        <a:t>numTrees=20, maxDepth=15</a:t>
                      </a:r>
                      <a:endParaRPr>
                        <a:latin typeface="DM Sans"/>
                        <a:ea typeface="DM Sans"/>
                        <a:cs typeface="DM Sans"/>
                        <a:sym typeface="DM Sans"/>
                      </a:endParaRPr>
                    </a:p>
                  </a:txBody>
                  <a:tcPr marT="91425" marB="91425" marR="91425" marL="91425"/>
                </a:tc>
              </a:tr>
              <a:tr h="302425">
                <a:tc>
                  <a:txBody>
                    <a:bodyPr/>
                    <a:lstStyle/>
                    <a:p>
                      <a:pPr indent="0" lvl="0" marL="0" rtl="0" algn="l">
                        <a:spcBef>
                          <a:spcPts val="0"/>
                        </a:spcBef>
                        <a:spcAft>
                          <a:spcPts val="0"/>
                        </a:spcAft>
                        <a:buNone/>
                      </a:pPr>
                      <a:r>
                        <a:rPr lang="en">
                          <a:latin typeface="DM Sans"/>
                          <a:ea typeface="DM Sans"/>
                          <a:cs typeface="DM Sans"/>
                          <a:sym typeface="DM Sans"/>
                        </a:rPr>
                        <a:t>Random Forest (w/LASSO)</a:t>
                      </a:r>
                      <a:endParaRPr>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Clr>
                          <a:schemeClr val="hlink"/>
                        </a:buClr>
                        <a:buSzPts val="1100"/>
                        <a:buFont typeface="Arial"/>
                        <a:buNone/>
                      </a:pPr>
                      <a:r>
                        <a:rPr lang="en">
                          <a:solidFill>
                            <a:schemeClr val="hlink"/>
                          </a:solidFill>
                          <a:latin typeface="DM Sans"/>
                          <a:ea typeface="DM Sans"/>
                          <a:cs typeface="DM Sans"/>
                          <a:sym typeface="DM Sans"/>
                        </a:rPr>
                        <a:t>numTrees=5, maxDepth=5</a:t>
                      </a:r>
                      <a:endParaRPr>
                        <a:latin typeface="DM Sans"/>
                        <a:ea typeface="DM Sans"/>
                        <a:cs typeface="DM Sans"/>
                        <a:sym typeface="DM Sans"/>
                      </a:endParaRPr>
                    </a:p>
                  </a:txBody>
                  <a:tcPr marT="91425" marB="91425" marR="91425" marL="91425"/>
                </a:tc>
              </a:tr>
            </a:tbl>
          </a:graphicData>
        </a:graphic>
      </p:graphicFrame>
      <p:sp>
        <p:nvSpPr>
          <p:cNvPr id="528" name="Google Shape;528;p70"/>
          <p:cNvSpPr txBox="1"/>
          <p:nvPr/>
        </p:nvSpPr>
        <p:spPr>
          <a:xfrm>
            <a:off x="952500" y="2812125"/>
            <a:ext cx="7239000" cy="23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hlink"/>
                </a:solidFill>
                <a:latin typeface="DM Sans"/>
                <a:ea typeface="DM Sans"/>
                <a:cs typeface="DM Sans"/>
                <a:sym typeface="DM Sans"/>
              </a:rPr>
              <a:t>Key Takeaways</a:t>
            </a:r>
            <a:endParaRPr b="1">
              <a:solidFill>
                <a:schemeClr val="hlink"/>
              </a:solidFill>
              <a:latin typeface="DM Sans"/>
              <a:ea typeface="DM Sans"/>
              <a:cs typeface="DM Sans"/>
              <a:sym typeface="DM Sans"/>
            </a:endParaRPr>
          </a:p>
          <a:p>
            <a:pPr indent="-311150" lvl="0" marL="457200" rtl="0" algn="l">
              <a:lnSpc>
                <a:spcPct val="115000"/>
              </a:lnSpc>
              <a:spcBef>
                <a:spcPts val="1200"/>
              </a:spcBef>
              <a:spcAft>
                <a:spcPts val="0"/>
              </a:spcAft>
              <a:buClr>
                <a:schemeClr val="hlink"/>
              </a:buClr>
              <a:buSzPts val="1300"/>
              <a:buChar char="●"/>
            </a:pPr>
            <a:r>
              <a:rPr lang="en" sz="1300">
                <a:solidFill>
                  <a:schemeClr val="hlink"/>
                </a:solidFill>
                <a:latin typeface="DM Sans"/>
                <a:ea typeface="DM Sans"/>
                <a:cs typeface="DM Sans"/>
                <a:sym typeface="DM Sans"/>
              </a:rPr>
              <a:t>Decision Tree, while a baseline model, performed competitively and provided interpretability</a:t>
            </a:r>
            <a:endParaRPr sz="1300">
              <a:solidFill>
                <a:schemeClr val="hlink"/>
              </a:solidFill>
              <a:latin typeface="DM Sans"/>
              <a:ea typeface="DM Sans"/>
              <a:cs typeface="DM Sans"/>
              <a:sym typeface="DM Sans"/>
            </a:endParaRPr>
          </a:p>
          <a:p>
            <a:pPr indent="-311150" lvl="0" marL="457200" rtl="0" algn="l">
              <a:lnSpc>
                <a:spcPct val="115000"/>
              </a:lnSpc>
              <a:spcBef>
                <a:spcPts val="0"/>
              </a:spcBef>
              <a:spcAft>
                <a:spcPts val="0"/>
              </a:spcAft>
              <a:buClr>
                <a:schemeClr val="hlink"/>
              </a:buClr>
              <a:buSzPts val="1300"/>
              <a:buChar char="●"/>
            </a:pPr>
            <a:r>
              <a:rPr lang="en" sz="1300">
                <a:solidFill>
                  <a:schemeClr val="hlink"/>
                </a:solidFill>
                <a:latin typeface="DM Sans"/>
                <a:ea typeface="DM Sans"/>
                <a:cs typeface="DM Sans"/>
                <a:sym typeface="DM Sans"/>
              </a:rPr>
              <a:t>Logistic Regression achieved the highest overall performance, especially in F1 and precision on the blind test</a:t>
            </a:r>
            <a:endParaRPr sz="1300">
              <a:solidFill>
                <a:schemeClr val="hlink"/>
              </a:solidFill>
              <a:latin typeface="DM Sans"/>
              <a:ea typeface="DM Sans"/>
              <a:cs typeface="DM Sans"/>
              <a:sym typeface="DM Sans"/>
            </a:endParaRPr>
          </a:p>
          <a:p>
            <a:pPr indent="-311150" lvl="0" marL="457200" rtl="0" algn="l">
              <a:lnSpc>
                <a:spcPct val="115000"/>
              </a:lnSpc>
              <a:spcBef>
                <a:spcPts val="0"/>
              </a:spcBef>
              <a:spcAft>
                <a:spcPts val="0"/>
              </a:spcAft>
              <a:buClr>
                <a:schemeClr val="hlink"/>
              </a:buClr>
              <a:buSzPts val="1300"/>
              <a:buFont typeface="DM Sans"/>
              <a:buChar char="●"/>
            </a:pPr>
            <a:r>
              <a:rPr lang="en" sz="1300">
                <a:solidFill>
                  <a:schemeClr val="hlink"/>
                </a:solidFill>
                <a:latin typeface="DM Sans"/>
                <a:ea typeface="DM Sans"/>
                <a:cs typeface="DM Sans"/>
                <a:sym typeface="DM Sans"/>
              </a:rPr>
              <a:t>Random Forest has strong recall and accuracy but low precision, which indicates overprediction on the majority class</a:t>
            </a:r>
            <a:endParaRPr sz="1300">
              <a:solidFill>
                <a:schemeClr val="hlink"/>
              </a:solidFill>
              <a:latin typeface="DM Sans"/>
              <a:ea typeface="DM Sans"/>
              <a:cs typeface="DM Sans"/>
              <a:sym typeface="DM Sans"/>
            </a:endParaRPr>
          </a:p>
          <a:p>
            <a:pPr indent="-311150" lvl="0" marL="457200" rtl="0" algn="l">
              <a:lnSpc>
                <a:spcPct val="115000"/>
              </a:lnSpc>
              <a:spcBef>
                <a:spcPts val="0"/>
              </a:spcBef>
              <a:spcAft>
                <a:spcPts val="0"/>
              </a:spcAft>
              <a:buClr>
                <a:schemeClr val="hlink"/>
              </a:buClr>
              <a:buSzPts val="1300"/>
              <a:buFont typeface="DM Sans"/>
              <a:buChar char="●"/>
            </a:pPr>
            <a:r>
              <a:rPr lang="en" sz="1300">
                <a:solidFill>
                  <a:schemeClr val="hlink"/>
                </a:solidFill>
                <a:latin typeface="DM Sans"/>
                <a:ea typeface="DM Sans"/>
                <a:cs typeface="DM Sans"/>
                <a:sym typeface="DM Sans"/>
              </a:rPr>
              <a:t>Random Forest with Lasso-selected features slightly improved precision and F1 on the test set, suggesting feature reduction helped generalization.</a:t>
            </a:r>
            <a:endParaRPr sz="1300">
              <a:solidFill>
                <a:schemeClr val="hlink"/>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1"/>
          <p:cNvSpPr txBox="1"/>
          <p:nvPr>
            <p:ph idx="1" type="subTitle"/>
          </p:nvPr>
        </p:nvSpPr>
        <p:spPr>
          <a:xfrm>
            <a:off x="925825" y="405825"/>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Confusion Matrix &amp; Class Imbalance</a:t>
            </a:r>
            <a:endParaRPr sz="1400">
              <a:solidFill>
                <a:srgbClr val="000000"/>
              </a:solidFill>
              <a:latin typeface="DM Sans"/>
              <a:ea typeface="DM Sans"/>
              <a:cs typeface="DM Sans"/>
              <a:sym typeface="DM Sans"/>
            </a:endParaRPr>
          </a:p>
        </p:txBody>
      </p:sp>
      <p:sp>
        <p:nvSpPr>
          <p:cNvPr id="534" name="Google Shape;534;p71"/>
          <p:cNvSpPr txBox="1"/>
          <p:nvPr>
            <p:ph idx="2" type="body"/>
          </p:nvPr>
        </p:nvSpPr>
        <p:spPr>
          <a:xfrm>
            <a:off x="135550" y="887050"/>
            <a:ext cx="5217900" cy="817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400">
                <a:solidFill>
                  <a:srgbClr val="000000"/>
                </a:solidFill>
              </a:rPr>
              <a:t>Confusion Matrix - Random Forest on Blind Test Set</a:t>
            </a:r>
            <a:endParaRPr sz="1400">
              <a:solidFill>
                <a:srgbClr val="000000"/>
              </a:solidFill>
            </a:endParaRPr>
          </a:p>
        </p:txBody>
      </p:sp>
      <p:sp>
        <p:nvSpPr>
          <p:cNvPr id="535" name="Google Shape;535;p71"/>
          <p:cNvSpPr txBox="1"/>
          <p:nvPr>
            <p:ph idx="3" type="body"/>
          </p:nvPr>
        </p:nvSpPr>
        <p:spPr>
          <a:xfrm>
            <a:off x="4773025" y="1357764"/>
            <a:ext cx="4277700" cy="3493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0=Early, 1=On-Time, 2=Delayed</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All predictions fall into the majority class, Class 0 (Early), with no predictions made for Class 1 (On-Time) or Class 2 (Delayed).</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Poor generalization to delayed flights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Precision likely affected due to class imbalance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Also important is improving model recall across all classes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In future iterations, SMOTE (Synthetic Minority Over-sampling Technique) will be considered as a resampling </a:t>
            </a:r>
            <a:r>
              <a:rPr lang="en" sz="1400">
                <a:solidFill>
                  <a:srgbClr val="000000"/>
                </a:solidFill>
              </a:rPr>
              <a:t>strategy</a:t>
            </a:r>
            <a:r>
              <a:rPr lang="en" sz="1400">
                <a:solidFill>
                  <a:srgbClr val="000000"/>
                </a:solidFill>
              </a:rPr>
              <a:t> to help balance classes &amp; improve generalization for delayed flights.</a:t>
            </a:r>
            <a:endParaRPr sz="1400">
              <a:solidFill>
                <a:srgbClr val="000000"/>
              </a:solidFill>
            </a:endParaRPr>
          </a:p>
        </p:txBody>
      </p:sp>
      <p:pic>
        <p:nvPicPr>
          <p:cNvPr id="536" name="Google Shape;536;p71" title="RF Conf Matrix.png"/>
          <p:cNvPicPr preferRelativeResize="0"/>
          <p:nvPr/>
        </p:nvPicPr>
        <p:blipFill>
          <a:blip r:embed="rId3">
            <a:alphaModFix/>
          </a:blip>
          <a:stretch>
            <a:fillRect/>
          </a:stretch>
        </p:blipFill>
        <p:spPr>
          <a:xfrm>
            <a:off x="395200" y="1446600"/>
            <a:ext cx="3858075" cy="3325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72"/>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543" name="Google Shape;543;p72"/>
          <p:cNvSpPr txBox="1"/>
          <p:nvPr/>
        </p:nvSpPr>
        <p:spPr>
          <a:xfrm>
            <a:off x="516437" y="14319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544" name="Google Shape;544;p72"/>
          <p:cNvSpPr txBox="1"/>
          <p:nvPr/>
        </p:nvSpPr>
        <p:spPr>
          <a:xfrm>
            <a:off x="516437" y="2118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Preprocessing/Pipeline</a:t>
            </a:r>
            <a:endParaRPr b="1" sz="3650">
              <a:solidFill>
                <a:schemeClr val="accent2"/>
              </a:solidFill>
              <a:latin typeface="Merriweather"/>
              <a:ea typeface="Merriweather"/>
              <a:cs typeface="Merriweather"/>
              <a:sym typeface="Merriweather"/>
            </a:endParaRPr>
          </a:p>
        </p:txBody>
      </p:sp>
      <p:sp>
        <p:nvSpPr>
          <p:cNvPr id="545" name="Google Shape;545;p72"/>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46" name="Google Shape;546;p72"/>
          <p:cNvSpPr txBox="1"/>
          <p:nvPr/>
        </p:nvSpPr>
        <p:spPr>
          <a:xfrm>
            <a:off x="196954" y="14319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547" name="Google Shape;547;p72"/>
          <p:cNvSpPr txBox="1"/>
          <p:nvPr/>
        </p:nvSpPr>
        <p:spPr>
          <a:xfrm>
            <a:off x="196954" y="2118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548" name="Google Shape;548;p72"/>
          <p:cNvSpPr txBox="1"/>
          <p:nvPr/>
        </p:nvSpPr>
        <p:spPr>
          <a:xfrm>
            <a:off x="519575" y="28020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Cross-Validation and Fine-Tuning</a:t>
            </a:r>
            <a:endParaRPr b="1" sz="3650">
              <a:solidFill>
                <a:schemeClr val="accent2"/>
              </a:solidFill>
              <a:latin typeface="Merriweather"/>
              <a:ea typeface="Merriweather"/>
              <a:cs typeface="Merriweather"/>
              <a:sym typeface="Merriweather"/>
            </a:endParaRPr>
          </a:p>
        </p:txBody>
      </p:sp>
      <p:sp>
        <p:nvSpPr>
          <p:cNvPr id="549" name="Google Shape;549;p72"/>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Conclusion</a:t>
            </a:r>
            <a:endParaRPr b="1" sz="3650">
              <a:solidFill>
                <a:schemeClr val="dk1"/>
              </a:solidFill>
              <a:latin typeface="Merriweather"/>
              <a:ea typeface="Merriweather"/>
              <a:cs typeface="Merriweather"/>
              <a:sym typeface="Merriweather"/>
            </a:endParaRPr>
          </a:p>
        </p:txBody>
      </p:sp>
      <p:sp>
        <p:nvSpPr>
          <p:cNvPr id="550" name="Google Shape;550;p72"/>
          <p:cNvSpPr txBox="1"/>
          <p:nvPr/>
        </p:nvSpPr>
        <p:spPr>
          <a:xfrm>
            <a:off x="196954" y="27992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551" name="Google Shape;551;p72"/>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552" name="Google Shape;552;p72"/>
          <p:cNvSpPr txBox="1"/>
          <p:nvPr/>
        </p:nvSpPr>
        <p:spPr>
          <a:xfrm>
            <a:off x="516437" y="34850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553" name="Google Shape;553;p72"/>
          <p:cNvSpPr txBox="1"/>
          <p:nvPr/>
        </p:nvSpPr>
        <p:spPr>
          <a:xfrm>
            <a:off x="196954" y="34850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46"/>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Project Description</a:t>
            </a:r>
            <a:endParaRPr b="1" sz="3650">
              <a:solidFill>
                <a:schemeClr val="dk1"/>
              </a:solidFill>
              <a:latin typeface="Merriweather"/>
              <a:ea typeface="Merriweather"/>
              <a:cs typeface="Merriweather"/>
              <a:sym typeface="Merriweather"/>
            </a:endParaRPr>
          </a:p>
        </p:txBody>
      </p:sp>
      <p:sp>
        <p:nvSpPr>
          <p:cNvPr id="289" name="Google Shape;289;p46"/>
          <p:cNvSpPr txBox="1"/>
          <p:nvPr/>
        </p:nvSpPr>
        <p:spPr>
          <a:xfrm>
            <a:off x="516437" y="14319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Exploratory Data Analysis</a:t>
            </a:r>
            <a:endParaRPr b="1" sz="3650">
              <a:solidFill>
                <a:schemeClr val="accent2"/>
              </a:solidFill>
              <a:latin typeface="Merriweather"/>
              <a:ea typeface="Merriweather"/>
              <a:cs typeface="Merriweather"/>
              <a:sym typeface="Merriweather"/>
            </a:endParaRPr>
          </a:p>
        </p:txBody>
      </p:sp>
      <p:sp>
        <p:nvSpPr>
          <p:cNvPr id="290" name="Google Shape;290;p46"/>
          <p:cNvSpPr txBox="1"/>
          <p:nvPr/>
        </p:nvSpPr>
        <p:spPr>
          <a:xfrm>
            <a:off x="516437" y="2118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Preprocessing/Pipeline</a:t>
            </a:r>
            <a:endParaRPr b="1" sz="3650">
              <a:solidFill>
                <a:schemeClr val="accent2"/>
              </a:solidFill>
              <a:latin typeface="Merriweather"/>
              <a:ea typeface="Merriweather"/>
              <a:cs typeface="Merriweather"/>
              <a:sym typeface="Merriweather"/>
            </a:endParaRPr>
          </a:p>
        </p:txBody>
      </p:sp>
      <p:sp>
        <p:nvSpPr>
          <p:cNvPr id="291" name="Google Shape;291;p46"/>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92" name="Google Shape;292;p46"/>
          <p:cNvSpPr txBox="1"/>
          <p:nvPr/>
        </p:nvSpPr>
        <p:spPr>
          <a:xfrm>
            <a:off x="196954" y="14319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293" name="Google Shape;293;p46"/>
          <p:cNvSpPr txBox="1"/>
          <p:nvPr/>
        </p:nvSpPr>
        <p:spPr>
          <a:xfrm>
            <a:off x="196954" y="2118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294" name="Google Shape;294;p46"/>
          <p:cNvSpPr txBox="1"/>
          <p:nvPr/>
        </p:nvSpPr>
        <p:spPr>
          <a:xfrm>
            <a:off x="519575" y="28020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Cross-Validation and Fine-</a:t>
            </a:r>
            <a:r>
              <a:rPr b="1" lang="en" sz="3650">
                <a:solidFill>
                  <a:schemeClr val="accent2"/>
                </a:solidFill>
                <a:latin typeface="Merriweather"/>
                <a:ea typeface="Merriweather"/>
                <a:cs typeface="Merriweather"/>
                <a:sym typeface="Merriweather"/>
              </a:rPr>
              <a:t>Tuning</a:t>
            </a:r>
            <a:endParaRPr b="1" sz="3650">
              <a:solidFill>
                <a:schemeClr val="accent2"/>
              </a:solidFill>
              <a:latin typeface="Merriweather"/>
              <a:ea typeface="Merriweather"/>
              <a:cs typeface="Merriweather"/>
              <a:sym typeface="Merriweather"/>
            </a:endParaRPr>
          </a:p>
        </p:txBody>
      </p:sp>
      <p:sp>
        <p:nvSpPr>
          <p:cNvPr id="295" name="Google Shape;295;p46"/>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296" name="Google Shape;296;p46"/>
          <p:cNvSpPr txBox="1"/>
          <p:nvPr/>
        </p:nvSpPr>
        <p:spPr>
          <a:xfrm>
            <a:off x="196954" y="27992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297" name="Google Shape;297;p46"/>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298" name="Google Shape;298;p46"/>
          <p:cNvSpPr txBox="1"/>
          <p:nvPr/>
        </p:nvSpPr>
        <p:spPr>
          <a:xfrm>
            <a:off x="516437" y="34850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299" name="Google Shape;299;p46"/>
          <p:cNvSpPr txBox="1"/>
          <p:nvPr/>
        </p:nvSpPr>
        <p:spPr>
          <a:xfrm>
            <a:off x="196954" y="34850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3"/>
          <p:cNvSpPr txBox="1"/>
          <p:nvPr>
            <p:ph type="title"/>
          </p:nvPr>
        </p:nvSpPr>
        <p:spPr>
          <a:xfrm>
            <a:off x="311700" y="132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559" name="Google Shape;559;p73"/>
          <p:cNvSpPr txBox="1"/>
          <p:nvPr>
            <p:ph idx="1" type="body"/>
          </p:nvPr>
        </p:nvSpPr>
        <p:spPr>
          <a:xfrm>
            <a:off x="311700" y="761750"/>
            <a:ext cx="8273400" cy="128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Our best model was Logistic Regression with light L2 regularization (regParam = 0.001, </a:t>
            </a:r>
            <a:r>
              <a:rPr lang="en" sz="1400">
                <a:solidFill>
                  <a:schemeClr val="hlink"/>
                </a:solidFill>
              </a:rPr>
              <a:t>elasticNetParam=0.0</a:t>
            </a:r>
            <a:r>
              <a:rPr lang="en" sz="1400"/>
              <a:t>). </a:t>
            </a:r>
            <a:r>
              <a:rPr lang="en" sz="1400"/>
              <a:t>The overall F1 score performance was </a:t>
            </a:r>
            <a:r>
              <a:rPr lang="en" sz="1400">
                <a:solidFill>
                  <a:schemeClr val="hlink"/>
                </a:solidFill>
              </a:rPr>
              <a:t>0.537</a:t>
            </a:r>
            <a:r>
              <a:rPr lang="en" sz="1400"/>
              <a:t>, with many opportunities for improvement. </a:t>
            </a:r>
            <a:endParaRPr sz="1400"/>
          </a:p>
          <a:p>
            <a:pPr indent="-317500" lvl="0" marL="457200" rtl="0" algn="l">
              <a:spcBef>
                <a:spcPts val="0"/>
              </a:spcBef>
              <a:spcAft>
                <a:spcPts val="0"/>
              </a:spcAft>
              <a:buSzPts val="1400"/>
              <a:buChar char="●"/>
            </a:pPr>
            <a:r>
              <a:rPr lang="en" sz="1400"/>
              <a:t>With the pipeline created and implemented along with cross-validation for time series, our team expects to improve the overall performance of our model with the following next steps:</a:t>
            </a:r>
            <a:endParaRPr sz="1400"/>
          </a:p>
        </p:txBody>
      </p:sp>
      <p:sp>
        <p:nvSpPr>
          <p:cNvPr id="560" name="Google Shape;560;p73"/>
          <p:cNvSpPr txBox="1"/>
          <p:nvPr>
            <p:ph type="title"/>
          </p:nvPr>
        </p:nvSpPr>
        <p:spPr>
          <a:xfrm>
            <a:off x="243850" y="228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 for Phase 3 </a:t>
            </a:r>
            <a:endParaRPr/>
          </a:p>
        </p:txBody>
      </p:sp>
      <p:sp>
        <p:nvSpPr>
          <p:cNvPr id="561" name="Google Shape;561;p73"/>
          <p:cNvSpPr txBox="1"/>
          <p:nvPr>
            <p:ph idx="1" type="body"/>
          </p:nvPr>
        </p:nvSpPr>
        <p:spPr>
          <a:xfrm>
            <a:off x="311700" y="2858100"/>
            <a:ext cx="8273400" cy="2034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Improve Feature Engineering</a:t>
            </a:r>
            <a:endParaRPr sz="1400"/>
          </a:p>
          <a:p>
            <a:pPr indent="-317500" lvl="1" marL="914400" rtl="0" algn="l">
              <a:spcBef>
                <a:spcPts val="0"/>
              </a:spcBef>
              <a:spcAft>
                <a:spcPts val="0"/>
              </a:spcAft>
              <a:buSzPts val="1400"/>
              <a:buChar char="○"/>
            </a:pPr>
            <a:r>
              <a:rPr lang="en" sz="1400"/>
              <a:t>Determine better way to transform geographic data (Latitude, Longitude, Elevation)</a:t>
            </a:r>
            <a:endParaRPr sz="1400"/>
          </a:p>
          <a:p>
            <a:pPr indent="-317500" lvl="1" marL="914400" rtl="0" algn="l">
              <a:spcBef>
                <a:spcPts val="0"/>
              </a:spcBef>
              <a:spcAft>
                <a:spcPts val="0"/>
              </a:spcAft>
              <a:buSzPts val="1400"/>
              <a:buChar char="○"/>
            </a:pPr>
            <a:r>
              <a:rPr lang="en" sz="1400"/>
              <a:t>Review how different imputation techniques affect performance (median/mean imputation, KNN imputation, etc).</a:t>
            </a:r>
            <a:endParaRPr sz="1400"/>
          </a:p>
          <a:p>
            <a:pPr indent="-317500" lvl="1" marL="914400" rtl="0" algn="l">
              <a:spcBef>
                <a:spcPts val="0"/>
              </a:spcBef>
              <a:spcAft>
                <a:spcPts val="0"/>
              </a:spcAft>
              <a:buSzPts val="1400"/>
              <a:buChar char="○"/>
            </a:pPr>
            <a:r>
              <a:rPr lang="en" sz="1400"/>
              <a:t>Implement Principal Component Analysis to reduce our extremely large vector space. </a:t>
            </a:r>
            <a:endParaRPr sz="1400"/>
          </a:p>
          <a:p>
            <a:pPr indent="-317500" lvl="0" marL="457200" rtl="0" algn="l">
              <a:spcBef>
                <a:spcPts val="0"/>
              </a:spcBef>
              <a:spcAft>
                <a:spcPts val="0"/>
              </a:spcAft>
              <a:buSzPts val="1400"/>
              <a:buChar char="●"/>
            </a:pPr>
            <a:r>
              <a:rPr lang="en" sz="1400"/>
              <a:t>Test out</a:t>
            </a:r>
            <a:r>
              <a:rPr lang="en" sz="1400"/>
              <a:t> SMOTE to better deal with </a:t>
            </a:r>
            <a:r>
              <a:rPr lang="en" sz="1400"/>
              <a:t>imbalanced</a:t>
            </a:r>
            <a:r>
              <a:rPr lang="en" sz="1400"/>
              <a:t> classes.</a:t>
            </a:r>
            <a:endParaRPr sz="1400"/>
          </a:p>
          <a:p>
            <a:pPr indent="-317500" lvl="0" marL="457200" rtl="0" algn="l">
              <a:spcBef>
                <a:spcPts val="0"/>
              </a:spcBef>
              <a:spcAft>
                <a:spcPts val="0"/>
              </a:spcAft>
              <a:buSzPts val="1400"/>
              <a:buChar char="●"/>
            </a:pPr>
            <a:r>
              <a:rPr lang="en" sz="1400"/>
              <a:t>Implement Neural Networks to determine if there is any performance improvement.</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4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10000"/>
          </a:bodyPr>
          <a:lstStyle/>
          <a:p>
            <a:pPr indent="-310832" lvl="0" marL="457200" rtl="0" algn="l">
              <a:spcBef>
                <a:spcPts val="0"/>
              </a:spcBef>
              <a:spcAft>
                <a:spcPts val="0"/>
              </a:spcAft>
              <a:buSzPct val="100000"/>
              <a:buChar char="●"/>
            </a:pPr>
            <a:r>
              <a:rPr lang="en" sz="1400"/>
              <a:t>Air travel is a complex web of logistics that needs to be handled precisely in order to coordinate departures and arrivals for 45,000 flights and 2.9M passengers per day.</a:t>
            </a:r>
            <a:endParaRPr sz="1400"/>
          </a:p>
          <a:p>
            <a:pPr indent="-310832" lvl="0" marL="457200" rtl="0" algn="l">
              <a:spcBef>
                <a:spcPts val="0"/>
              </a:spcBef>
              <a:spcAft>
                <a:spcPts val="0"/>
              </a:spcAft>
              <a:buSzPct val="100000"/>
              <a:buChar char="●"/>
            </a:pPr>
            <a:r>
              <a:rPr lang="en" sz="1400"/>
              <a:t>It is beneficial for both airlines and for passengers to be able to predict whether a given flight will be delayed or not for a variety of reasons:</a:t>
            </a:r>
            <a:endParaRPr sz="1400"/>
          </a:p>
          <a:p>
            <a:pPr indent="-310832" lvl="1" marL="914400" rtl="0" algn="l">
              <a:spcBef>
                <a:spcPts val="0"/>
              </a:spcBef>
              <a:spcAft>
                <a:spcPts val="0"/>
              </a:spcAft>
              <a:buSzPct val="100000"/>
              <a:buChar char="○"/>
            </a:pPr>
            <a:r>
              <a:rPr i="1" lang="en" sz="1400" u="sng"/>
              <a:t>Operational Efficiency</a:t>
            </a:r>
            <a:r>
              <a:rPr i="1" lang="en" sz="1400"/>
              <a:t>:</a:t>
            </a:r>
            <a:r>
              <a:rPr lang="en" sz="1400"/>
              <a:t> optimizing crew scheduling, ground handling, and gate assignments.</a:t>
            </a:r>
            <a:endParaRPr sz="1400"/>
          </a:p>
          <a:p>
            <a:pPr indent="-310832" lvl="1" marL="914400" rtl="0" algn="l">
              <a:spcBef>
                <a:spcPts val="0"/>
              </a:spcBef>
              <a:spcAft>
                <a:spcPts val="0"/>
              </a:spcAft>
              <a:buSzPct val="100000"/>
              <a:buChar char="○"/>
            </a:pPr>
            <a:r>
              <a:rPr i="1" lang="en" sz="1400" u="sng"/>
              <a:t>Customer Satisfaction</a:t>
            </a:r>
            <a:r>
              <a:rPr i="1" lang="en" sz="1400"/>
              <a:t>: </a:t>
            </a:r>
            <a:r>
              <a:rPr lang="en" sz="1400"/>
              <a:t>Allows for airlines to notify customers ahead of time to reduce stress and allow them to plan ahead.</a:t>
            </a:r>
            <a:endParaRPr sz="1400"/>
          </a:p>
        </p:txBody>
      </p:sp>
      <p:sp>
        <p:nvSpPr>
          <p:cNvPr id="306" name="Google Shape;306;p47"/>
          <p:cNvSpPr txBox="1"/>
          <p:nvPr>
            <p:ph idx="4294967295" type="body"/>
          </p:nvPr>
        </p:nvSpPr>
        <p:spPr>
          <a:xfrm>
            <a:off x="7087526" y="196725"/>
            <a:ext cx="1933500" cy="209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a:t>Science Presentation</a:t>
            </a:r>
            <a:endParaRPr/>
          </a:p>
        </p:txBody>
      </p:sp>
      <p:sp>
        <p:nvSpPr>
          <p:cNvPr id="307" name="Google Shape;30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308" name="Google Shape;308;p47"/>
          <p:cNvPicPr preferRelativeResize="0"/>
          <p:nvPr/>
        </p:nvPicPr>
        <p:blipFill>
          <a:blip r:embed="rId3">
            <a:alphaModFix/>
          </a:blip>
          <a:stretch>
            <a:fillRect/>
          </a:stretch>
        </p:blipFill>
        <p:spPr>
          <a:xfrm>
            <a:off x="4716800" y="1466450"/>
            <a:ext cx="4267200" cy="23049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a:t>
            </a:r>
            <a:endParaRPr/>
          </a:p>
        </p:txBody>
      </p:sp>
      <p:sp>
        <p:nvSpPr>
          <p:cNvPr id="314" name="Google Shape;314;p48"/>
          <p:cNvSpPr txBox="1"/>
          <p:nvPr>
            <p:ph idx="1" type="body"/>
          </p:nvPr>
        </p:nvSpPr>
        <p:spPr>
          <a:xfrm>
            <a:off x="311700" y="11448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Utilizing flight data provided by the U.S. Department of Transportation and meteorological data provided by the National Oceanic and Atmospheric Administration repository (NOAA), our goal for this project is as follows:</a:t>
            </a:r>
            <a:endParaRPr sz="1400"/>
          </a:p>
          <a:p>
            <a:pPr indent="0" lvl="0" marL="0" rtl="0" algn="ctr">
              <a:spcBef>
                <a:spcPts val="1200"/>
              </a:spcBef>
              <a:spcAft>
                <a:spcPts val="1200"/>
              </a:spcAft>
              <a:buNone/>
            </a:pPr>
            <a:r>
              <a:t/>
            </a:r>
            <a:endParaRPr sz="1400"/>
          </a:p>
        </p:txBody>
      </p:sp>
      <p:sp>
        <p:nvSpPr>
          <p:cNvPr id="315" name="Google Shape;315;p48"/>
          <p:cNvSpPr/>
          <p:nvPr/>
        </p:nvSpPr>
        <p:spPr>
          <a:xfrm>
            <a:off x="894300" y="2262875"/>
            <a:ext cx="7355400" cy="1247700"/>
          </a:xfrm>
          <a:prstGeom prst="round2SameRect">
            <a:avLst>
              <a:gd fmla="val 16667" name="adj1"/>
              <a:gd fmla="val 0" name="adj2"/>
            </a:avLst>
          </a:prstGeom>
          <a:solidFill>
            <a:schemeClr val="accent3"/>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1200"/>
              </a:spcAft>
              <a:buNone/>
            </a:pPr>
            <a:r>
              <a:rPr b="1" lang="en">
                <a:solidFill>
                  <a:schemeClr val="dk2"/>
                </a:solidFill>
                <a:latin typeface="DM Sans"/>
                <a:ea typeface="DM Sans"/>
                <a:cs typeface="DM Sans"/>
                <a:sym typeface="DM Sans"/>
              </a:rPr>
              <a:t>Classify and predict flight departure times ahead of the scheduled flight to determine whether a given flight will depart early, on-time, or late.</a:t>
            </a:r>
            <a:endParaRPr>
              <a:latin typeface="DM Sans"/>
              <a:ea typeface="DM Sans"/>
              <a:cs typeface="DM Sans"/>
              <a:sym typeface="DM Sans"/>
            </a:endParaRPr>
          </a:p>
        </p:txBody>
      </p:sp>
      <p:sp>
        <p:nvSpPr>
          <p:cNvPr id="316" name="Google Shape;316;p48"/>
          <p:cNvSpPr/>
          <p:nvPr/>
        </p:nvSpPr>
        <p:spPr>
          <a:xfrm>
            <a:off x="894300" y="2262875"/>
            <a:ext cx="7355400" cy="240300"/>
          </a:xfrm>
          <a:prstGeom prst="round2SameRect">
            <a:avLst>
              <a:gd fmla="val 16667" name="adj1"/>
              <a:gd fmla="val 0" name="adj2"/>
            </a:avLst>
          </a:prstGeom>
          <a:solidFill>
            <a:srgbClr val="005088"/>
          </a:solidFill>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9"/>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Project Description</a:t>
            </a:r>
            <a:endParaRPr b="1" sz="3650">
              <a:solidFill>
                <a:schemeClr val="accent2"/>
              </a:solidFill>
              <a:latin typeface="Merriweather"/>
              <a:ea typeface="Merriweather"/>
              <a:cs typeface="Merriweather"/>
              <a:sym typeface="Merriweather"/>
            </a:endParaRPr>
          </a:p>
        </p:txBody>
      </p:sp>
      <p:sp>
        <p:nvSpPr>
          <p:cNvPr id="323" name="Google Shape;323;p49"/>
          <p:cNvSpPr txBox="1"/>
          <p:nvPr/>
        </p:nvSpPr>
        <p:spPr>
          <a:xfrm>
            <a:off x="516437" y="14319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Exploratory Data Analysis</a:t>
            </a:r>
            <a:endParaRPr b="1" sz="3650">
              <a:solidFill>
                <a:schemeClr val="dk1"/>
              </a:solidFill>
              <a:latin typeface="Merriweather"/>
              <a:ea typeface="Merriweather"/>
              <a:cs typeface="Merriweather"/>
              <a:sym typeface="Merriweather"/>
            </a:endParaRPr>
          </a:p>
        </p:txBody>
      </p:sp>
      <p:sp>
        <p:nvSpPr>
          <p:cNvPr id="324" name="Google Shape;324;p49"/>
          <p:cNvSpPr txBox="1"/>
          <p:nvPr/>
        </p:nvSpPr>
        <p:spPr>
          <a:xfrm>
            <a:off x="516437" y="2118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Preprocessing/Pipeline</a:t>
            </a:r>
            <a:endParaRPr b="1" sz="3650">
              <a:solidFill>
                <a:schemeClr val="accent2"/>
              </a:solidFill>
              <a:latin typeface="Merriweather"/>
              <a:ea typeface="Merriweather"/>
              <a:cs typeface="Merriweather"/>
              <a:sym typeface="Merriweather"/>
            </a:endParaRPr>
          </a:p>
        </p:txBody>
      </p:sp>
      <p:sp>
        <p:nvSpPr>
          <p:cNvPr id="325" name="Google Shape;325;p49"/>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26" name="Google Shape;326;p49"/>
          <p:cNvSpPr txBox="1"/>
          <p:nvPr/>
        </p:nvSpPr>
        <p:spPr>
          <a:xfrm>
            <a:off x="196954" y="14319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327" name="Google Shape;327;p49"/>
          <p:cNvSpPr txBox="1"/>
          <p:nvPr/>
        </p:nvSpPr>
        <p:spPr>
          <a:xfrm>
            <a:off x="196954" y="2118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328" name="Google Shape;328;p49"/>
          <p:cNvSpPr txBox="1"/>
          <p:nvPr/>
        </p:nvSpPr>
        <p:spPr>
          <a:xfrm>
            <a:off x="519575" y="2802050"/>
            <a:ext cx="83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Cross-Validation and Fine-Tuning</a:t>
            </a:r>
            <a:endParaRPr b="1" sz="3650">
              <a:solidFill>
                <a:schemeClr val="accent2"/>
              </a:solidFill>
              <a:latin typeface="Merriweather"/>
              <a:ea typeface="Merriweather"/>
              <a:cs typeface="Merriweather"/>
              <a:sym typeface="Merriweather"/>
            </a:endParaRPr>
          </a:p>
        </p:txBody>
      </p:sp>
      <p:sp>
        <p:nvSpPr>
          <p:cNvPr id="329" name="Google Shape;329;p49"/>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Conclusion</a:t>
            </a:r>
            <a:endParaRPr b="1" sz="3650">
              <a:solidFill>
                <a:schemeClr val="accent2"/>
              </a:solidFill>
              <a:latin typeface="Merriweather"/>
              <a:ea typeface="Merriweather"/>
              <a:cs typeface="Merriweather"/>
              <a:sym typeface="Merriweather"/>
            </a:endParaRPr>
          </a:p>
        </p:txBody>
      </p:sp>
      <p:sp>
        <p:nvSpPr>
          <p:cNvPr id="330" name="Google Shape;330;p49"/>
          <p:cNvSpPr txBox="1"/>
          <p:nvPr/>
        </p:nvSpPr>
        <p:spPr>
          <a:xfrm>
            <a:off x="196954" y="27992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331" name="Google Shape;331;p49"/>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332" name="Google Shape;332;p49"/>
          <p:cNvSpPr txBox="1"/>
          <p:nvPr/>
        </p:nvSpPr>
        <p:spPr>
          <a:xfrm>
            <a:off x="516437" y="34850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Model Results</a:t>
            </a:r>
            <a:endParaRPr b="1" sz="3650">
              <a:solidFill>
                <a:schemeClr val="accent2"/>
              </a:solidFill>
              <a:latin typeface="Merriweather"/>
              <a:ea typeface="Merriweather"/>
              <a:cs typeface="Merriweather"/>
              <a:sym typeface="Merriweather"/>
            </a:endParaRPr>
          </a:p>
        </p:txBody>
      </p:sp>
      <p:sp>
        <p:nvSpPr>
          <p:cNvPr id="333" name="Google Shape;333;p49"/>
          <p:cNvSpPr txBox="1"/>
          <p:nvPr/>
        </p:nvSpPr>
        <p:spPr>
          <a:xfrm>
            <a:off x="196954" y="34850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50"/>
          <p:cNvSpPr txBox="1"/>
          <p:nvPr>
            <p:ph idx="1" type="body"/>
          </p:nvPr>
        </p:nvSpPr>
        <p:spPr>
          <a:xfrm>
            <a:off x="311700" y="1152475"/>
            <a:ext cx="4061100" cy="3416400"/>
          </a:xfrm>
          <a:prstGeom prst="rect">
            <a:avLst/>
          </a:prstGeom>
        </p:spPr>
        <p:txBody>
          <a:bodyPr anchorCtr="0" anchor="t" bIns="91425" lIns="91425" spcFirstLastPara="1" rIns="91425" wrap="square" tIns="91425">
            <a:normAutofit lnSpcReduction="10000"/>
          </a:bodyPr>
          <a:lstStyle/>
          <a:p>
            <a:pPr indent="-317500" lvl="0" marL="457200" rtl="0" algn="l">
              <a:lnSpc>
                <a:spcPct val="150000"/>
              </a:lnSpc>
              <a:spcBef>
                <a:spcPts val="0"/>
              </a:spcBef>
              <a:spcAft>
                <a:spcPts val="0"/>
              </a:spcAft>
              <a:buSzPts val="1400"/>
              <a:buChar char="●"/>
            </a:pPr>
            <a:r>
              <a:rPr lang="en" sz="1400"/>
              <a:t>Has 109 columns with 14,844,074 rows</a:t>
            </a:r>
            <a:endParaRPr sz="1400"/>
          </a:p>
          <a:p>
            <a:pPr indent="-317500" lvl="0" marL="457200" rtl="0" algn="l">
              <a:lnSpc>
                <a:spcPct val="150000"/>
              </a:lnSpc>
              <a:spcBef>
                <a:spcPts val="0"/>
              </a:spcBef>
              <a:spcAft>
                <a:spcPts val="0"/>
              </a:spcAft>
              <a:buSzPts val="1400"/>
              <a:buChar char="●"/>
            </a:pPr>
            <a:r>
              <a:rPr lang="en" sz="1400"/>
              <a:t>48 columns had a missing value percentage above 95%</a:t>
            </a:r>
            <a:endParaRPr sz="1400"/>
          </a:p>
          <a:p>
            <a:pPr indent="-317500" lvl="0" marL="457200" rtl="0" algn="l">
              <a:lnSpc>
                <a:spcPct val="150000"/>
              </a:lnSpc>
              <a:spcBef>
                <a:spcPts val="0"/>
              </a:spcBef>
              <a:spcAft>
                <a:spcPts val="0"/>
              </a:spcAft>
              <a:buSzPts val="1400"/>
              <a:buChar char="●"/>
            </a:pPr>
            <a:r>
              <a:rPr lang="en" sz="1400"/>
              <a:t>40 columns had a missing value percentage below 1%</a:t>
            </a:r>
            <a:endParaRPr sz="1400"/>
          </a:p>
          <a:p>
            <a:pPr indent="-317500" lvl="0" marL="457200" rtl="0" algn="l">
              <a:lnSpc>
                <a:spcPct val="150000"/>
              </a:lnSpc>
              <a:spcBef>
                <a:spcPts val="0"/>
              </a:spcBef>
              <a:spcAft>
                <a:spcPts val="0"/>
              </a:spcAft>
              <a:buSzPts val="1400"/>
              <a:buChar char="●"/>
            </a:pPr>
            <a:r>
              <a:rPr lang="en" sz="1400"/>
              <a:t>Quarter 2 seems to be the worst time to travel</a:t>
            </a:r>
            <a:endParaRPr sz="1400"/>
          </a:p>
          <a:p>
            <a:pPr indent="-317500" lvl="0" marL="457200" rtl="0" algn="l">
              <a:lnSpc>
                <a:spcPct val="150000"/>
              </a:lnSpc>
              <a:spcBef>
                <a:spcPts val="0"/>
              </a:spcBef>
              <a:spcAft>
                <a:spcPts val="0"/>
              </a:spcAft>
              <a:buSzPts val="1400"/>
              <a:buChar char="●"/>
            </a:pPr>
            <a:r>
              <a:rPr lang="en" sz="1400"/>
              <a:t>However, most of the flight delays are from the month of June</a:t>
            </a:r>
            <a:endParaRPr sz="1400"/>
          </a:p>
          <a:p>
            <a:pPr indent="-317500" lvl="0" marL="457200" rtl="0" algn="l">
              <a:lnSpc>
                <a:spcPct val="150000"/>
              </a:lnSpc>
              <a:spcBef>
                <a:spcPts val="0"/>
              </a:spcBef>
              <a:spcAft>
                <a:spcPts val="0"/>
              </a:spcAft>
              <a:buSzPts val="1400"/>
              <a:buChar char="●"/>
            </a:pPr>
            <a:r>
              <a:rPr lang="en" sz="1400"/>
              <a:t>Day of the month and week can help us pick the best days to travel</a:t>
            </a:r>
            <a:endParaRPr sz="1400"/>
          </a:p>
        </p:txBody>
      </p:sp>
      <p:sp>
        <p:nvSpPr>
          <p:cNvPr id="340" name="Google Shape;34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Flights Dataset</a:t>
            </a:r>
            <a:endParaRPr/>
          </a:p>
        </p:txBody>
      </p:sp>
      <p:pic>
        <p:nvPicPr>
          <p:cNvPr id="341" name="Google Shape;341;p50" title="Phase2DelayChart.png"/>
          <p:cNvPicPr preferRelativeResize="0"/>
          <p:nvPr/>
        </p:nvPicPr>
        <p:blipFill>
          <a:blip r:embed="rId3">
            <a:alphaModFix/>
          </a:blip>
          <a:stretch>
            <a:fillRect/>
          </a:stretch>
        </p:blipFill>
        <p:spPr>
          <a:xfrm>
            <a:off x="5558000" y="2889640"/>
            <a:ext cx="3059050" cy="2057400"/>
          </a:xfrm>
          <a:prstGeom prst="rect">
            <a:avLst/>
          </a:prstGeom>
          <a:noFill/>
          <a:ln>
            <a:noFill/>
          </a:ln>
          <a:effectLst>
            <a:outerShdw blurRad="57150" rotWithShape="0" algn="bl" dir="5400000" dist="19050">
              <a:srgbClr val="000000">
                <a:alpha val="50000"/>
              </a:srgbClr>
            </a:outerShdw>
          </a:effectLst>
        </p:spPr>
      </p:pic>
      <p:pic>
        <p:nvPicPr>
          <p:cNvPr id="342" name="Google Shape;342;p50" title="Phase2MissingFlights.png"/>
          <p:cNvPicPr preferRelativeResize="0"/>
          <p:nvPr/>
        </p:nvPicPr>
        <p:blipFill>
          <a:blip r:embed="rId4">
            <a:alphaModFix/>
          </a:blip>
          <a:stretch>
            <a:fillRect/>
          </a:stretch>
        </p:blipFill>
        <p:spPr>
          <a:xfrm>
            <a:off x="5558000" y="646875"/>
            <a:ext cx="3059050" cy="2055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Dataset</a:t>
            </a:r>
            <a:endParaRPr/>
          </a:p>
        </p:txBody>
      </p:sp>
      <p:sp>
        <p:nvSpPr>
          <p:cNvPr id="348" name="Google Shape;348;p51"/>
          <p:cNvSpPr txBox="1"/>
          <p:nvPr>
            <p:ph idx="1" type="body"/>
          </p:nvPr>
        </p:nvSpPr>
        <p:spPr>
          <a:xfrm>
            <a:off x="311700" y="1152475"/>
            <a:ext cx="40599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Has 124 columns with 131,937,550 rows</a:t>
            </a:r>
            <a:endParaRPr sz="1400"/>
          </a:p>
          <a:p>
            <a:pPr indent="-317500" lvl="0" marL="457200" rtl="0" algn="l">
              <a:lnSpc>
                <a:spcPct val="150000"/>
              </a:lnSpc>
              <a:spcBef>
                <a:spcPts val="0"/>
              </a:spcBef>
              <a:spcAft>
                <a:spcPts val="0"/>
              </a:spcAft>
              <a:buSzPts val="1400"/>
              <a:buChar char="●"/>
            </a:pPr>
            <a:r>
              <a:rPr lang="en" sz="1400"/>
              <a:t>97 columns had </a:t>
            </a:r>
            <a:r>
              <a:rPr lang="en" sz="1400"/>
              <a:t>missing</a:t>
            </a:r>
            <a:r>
              <a:rPr lang="en" sz="1400"/>
              <a:t> value percentages above 95%</a:t>
            </a:r>
            <a:endParaRPr sz="1400"/>
          </a:p>
          <a:p>
            <a:pPr indent="-317500" lvl="0" marL="457200" rtl="0" algn="l">
              <a:lnSpc>
                <a:spcPct val="150000"/>
              </a:lnSpc>
              <a:spcBef>
                <a:spcPts val="0"/>
              </a:spcBef>
              <a:spcAft>
                <a:spcPts val="0"/>
              </a:spcAft>
              <a:buSzPts val="1400"/>
              <a:buChar char="●"/>
            </a:pPr>
            <a:r>
              <a:rPr lang="en" sz="1400"/>
              <a:t>9 columns had missing value percentages below 1%</a:t>
            </a:r>
            <a:endParaRPr sz="1400"/>
          </a:p>
          <a:p>
            <a:pPr indent="-317500" lvl="0" marL="457200" rtl="0" algn="l">
              <a:lnSpc>
                <a:spcPct val="150000"/>
              </a:lnSpc>
              <a:spcBef>
                <a:spcPts val="0"/>
              </a:spcBef>
              <a:spcAft>
                <a:spcPts val="0"/>
              </a:spcAft>
              <a:buSzPts val="1400"/>
              <a:buChar char="●"/>
            </a:pPr>
            <a:r>
              <a:rPr lang="en" sz="1400"/>
              <a:t>Conducted a quick sanity check to ensure our data makes sense</a:t>
            </a:r>
            <a:endParaRPr sz="1400"/>
          </a:p>
        </p:txBody>
      </p:sp>
      <p:pic>
        <p:nvPicPr>
          <p:cNvPr id="349" name="Google Shape;349;p51" title="Phase2MissingWeather.png"/>
          <p:cNvPicPr preferRelativeResize="0"/>
          <p:nvPr/>
        </p:nvPicPr>
        <p:blipFill>
          <a:blip r:embed="rId3">
            <a:alphaModFix/>
          </a:blip>
          <a:stretch>
            <a:fillRect/>
          </a:stretch>
        </p:blipFill>
        <p:spPr>
          <a:xfrm>
            <a:off x="5559552" y="649224"/>
            <a:ext cx="3063240" cy="2057400"/>
          </a:xfrm>
          <a:prstGeom prst="rect">
            <a:avLst/>
          </a:prstGeom>
          <a:noFill/>
          <a:ln>
            <a:noFill/>
          </a:ln>
          <a:effectLst>
            <a:outerShdw blurRad="57150" rotWithShape="0" algn="bl" dir="5400000" dist="19050">
              <a:srgbClr val="000000">
                <a:alpha val="50000"/>
              </a:srgbClr>
            </a:outerShdw>
          </a:effectLst>
        </p:spPr>
      </p:pic>
      <p:pic>
        <p:nvPicPr>
          <p:cNvPr id="350" name="Google Shape;350;p51" title="Phase2WeatherChart.png"/>
          <p:cNvPicPr preferRelativeResize="0"/>
          <p:nvPr/>
        </p:nvPicPr>
        <p:blipFill>
          <a:blip r:embed="rId4">
            <a:alphaModFix/>
          </a:blip>
          <a:stretch>
            <a:fillRect/>
          </a:stretch>
        </p:blipFill>
        <p:spPr>
          <a:xfrm>
            <a:off x="5559552" y="2889504"/>
            <a:ext cx="3063240" cy="2057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Airport Dataset</a:t>
            </a:r>
            <a:endParaRPr/>
          </a:p>
        </p:txBody>
      </p:sp>
      <p:sp>
        <p:nvSpPr>
          <p:cNvPr id="356" name="Google Shape;356;p52"/>
          <p:cNvSpPr txBox="1"/>
          <p:nvPr>
            <p:ph idx="1" type="body"/>
          </p:nvPr>
        </p:nvSpPr>
        <p:spPr>
          <a:xfrm>
            <a:off x="311700" y="1152475"/>
            <a:ext cx="4059900" cy="3416400"/>
          </a:xfrm>
          <a:prstGeom prst="rect">
            <a:avLst/>
          </a:prstGeom>
        </p:spPr>
        <p:txBody>
          <a:bodyPr anchorCtr="0" anchor="t" bIns="91425" lIns="91425" spcFirstLastPara="1" rIns="91425" wrap="square" tIns="91425">
            <a:normAutofit lnSpcReduction="10000"/>
          </a:bodyPr>
          <a:lstStyle/>
          <a:p>
            <a:pPr indent="-317500" lvl="0" marL="457200" rtl="0" algn="l">
              <a:lnSpc>
                <a:spcPct val="150000"/>
              </a:lnSpc>
              <a:spcBef>
                <a:spcPts val="0"/>
              </a:spcBef>
              <a:spcAft>
                <a:spcPts val="0"/>
              </a:spcAft>
              <a:buSzPts val="1400"/>
              <a:buChar char="●"/>
            </a:pPr>
            <a:r>
              <a:rPr lang="en" sz="1400"/>
              <a:t>Has 12 columns with 5,004,169</a:t>
            </a:r>
            <a:endParaRPr sz="1400"/>
          </a:p>
          <a:p>
            <a:pPr indent="-317500" lvl="0" marL="457200" rtl="0" algn="l">
              <a:lnSpc>
                <a:spcPct val="150000"/>
              </a:lnSpc>
              <a:spcBef>
                <a:spcPts val="0"/>
              </a:spcBef>
              <a:spcAft>
                <a:spcPts val="0"/>
              </a:spcAft>
              <a:buSzPts val="1400"/>
              <a:buChar char="●"/>
            </a:pPr>
            <a:r>
              <a:rPr lang="en" sz="1400"/>
              <a:t>There were no missing values on all 12 columns</a:t>
            </a:r>
            <a:endParaRPr sz="1400"/>
          </a:p>
          <a:p>
            <a:pPr indent="-317500" lvl="0" marL="457200" rtl="0" algn="l">
              <a:lnSpc>
                <a:spcPct val="150000"/>
              </a:lnSpc>
              <a:spcBef>
                <a:spcPts val="0"/>
              </a:spcBef>
              <a:spcAft>
                <a:spcPts val="0"/>
              </a:spcAft>
              <a:buSzPts val="1400"/>
              <a:buChar char="●"/>
            </a:pPr>
            <a:r>
              <a:rPr lang="en" sz="1400"/>
              <a:t>Most airports are on average 1000 to 1500 miles away from another airport</a:t>
            </a:r>
            <a:endParaRPr sz="1400"/>
          </a:p>
          <a:p>
            <a:pPr indent="-317500" lvl="0" marL="457200" rtl="0" algn="l">
              <a:lnSpc>
                <a:spcPct val="150000"/>
              </a:lnSpc>
              <a:spcBef>
                <a:spcPts val="0"/>
              </a:spcBef>
              <a:spcAft>
                <a:spcPts val="0"/>
              </a:spcAft>
              <a:buSzPts val="1400"/>
              <a:buChar char="●"/>
            </a:pPr>
            <a:r>
              <a:rPr lang="en" sz="1400"/>
              <a:t>There are some airports that are on average nearly 4000 miles away from another airport</a:t>
            </a:r>
            <a:endParaRPr sz="1400"/>
          </a:p>
          <a:p>
            <a:pPr indent="-317500" lvl="0" marL="457200" rtl="0" algn="l">
              <a:lnSpc>
                <a:spcPct val="150000"/>
              </a:lnSpc>
              <a:spcBef>
                <a:spcPts val="0"/>
              </a:spcBef>
              <a:spcAft>
                <a:spcPts val="0"/>
              </a:spcAft>
              <a:buSzPts val="1400"/>
              <a:buChar char="●"/>
            </a:pPr>
            <a:r>
              <a:rPr lang="en" sz="1400"/>
              <a:t>Could be help us predict delays since there might be greater delays when traveling further distances</a:t>
            </a:r>
            <a:endParaRPr sz="1400"/>
          </a:p>
        </p:txBody>
      </p:sp>
      <p:pic>
        <p:nvPicPr>
          <p:cNvPr id="357" name="Google Shape;357;p52" title="Phase2StationsChart.png"/>
          <p:cNvPicPr preferRelativeResize="0"/>
          <p:nvPr/>
        </p:nvPicPr>
        <p:blipFill>
          <a:blip r:embed="rId3">
            <a:alphaModFix/>
          </a:blip>
          <a:stretch>
            <a:fillRect/>
          </a:stretch>
        </p:blipFill>
        <p:spPr>
          <a:xfrm>
            <a:off x="5238275" y="1428725"/>
            <a:ext cx="3594025" cy="2863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